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59" r:id="rId9"/>
    <p:sldId id="263" r:id="rId10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39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72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14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70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25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490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60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4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9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81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567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586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A94F-AA8D-4E87-B0BF-3CED5A05ABCA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6849543-0CB3-490D-966F-8B272E1B32F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25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DEA92-9B54-4F2C-BD85-28D273BE02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Erie County Technical School Capital Outlay Funding Formula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54E2D7-415B-44EC-B333-8B0C7FACEF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Millcreek Township School District Proposed Formula Change</a:t>
            </a:r>
          </a:p>
        </p:txBody>
      </p:sp>
    </p:spTree>
    <p:extLst>
      <p:ext uri="{BB962C8B-B14F-4D97-AF65-F5344CB8AC3E}">
        <p14:creationId xmlns:p14="http://schemas.microsoft.com/office/powerpoint/2010/main" val="29784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8FDF3-BC71-4B37-AB97-B6FF8CA52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3DF0D-4F57-49CF-B7AF-A96F3C922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ECTS was initially owned by the Public School Building Authority until deeded over to the 19 School Districts around 1968.</a:t>
            </a:r>
          </a:p>
          <a:p>
            <a:r>
              <a:rPr lang="en-US" dirty="0"/>
              <a:t>Capital formula outlay was originally derived from 24 P.S. 24-2574, which applies to buildings owned by the State Public School Building Authority.</a:t>
            </a:r>
          </a:p>
          <a:p>
            <a:r>
              <a:rPr lang="en-US" dirty="0"/>
              <a:t>The operational formula was changed several years ago to reflect a rolling 3 year average of student population.</a:t>
            </a:r>
          </a:p>
          <a:p>
            <a:r>
              <a:rPr lang="en-US" dirty="0"/>
              <a:t>Presently there are 6 Tech schools (out of the 11 responses we received) who have changed both of their operational and capital formulas from the original formula as shown above to a more realistic, reasonable formula which is similar to our operational formula.</a:t>
            </a:r>
          </a:p>
          <a:p>
            <a:r>
              <a:rPr lang="en-US" dirty="0"/>
              <a:t>Districts agreed to develop architectural and engineering designs and allocate costs based on existing capital outlay formula.  </a:t>
            </a:r>
          </a:p>
          <a:p>
            <a:r>
              <a:rPr lang="en-US" dirty="0"/>
              <a:t>Districts agreed not to spend over $32.5M.</a:t>
            </a:r>
          </a:p>
        </p:txBody>
      </p:sp>
    </p:spTree>
    <p:extLst>
      <p:ext uri="{BB962C8B-B14F-4D97-AF65-F5344CB8AC3E}">
        <p14:creationId xmlns:p14="http://schemas.microsoft.com/office/powerpoint/2010/main" val="380004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7ACD-2AD5-4919-BE83-59093F07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Formula - $32,500,000 Total Cost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B78D7BD-A0FE-487B-8110-3FF6078F6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319731"/>
              </p:ext>
            </p:extLst>
          </p:nvPr>
        </p:nvGraphicFramePr>
        <p:xfrm>
          <a:off x="655320" y="1331849"/>
          <a:ext cx="10515600" cy="4825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63050708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5095435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313986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33440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*2017 MV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Share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425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Fairview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831,926,407.00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2,666,240.98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008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 Leboeuf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1,344,642,761.00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4,309,445.64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598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Mclane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913,518,428.00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2,927,735.25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689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Girard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474,308,018.00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1,520,109.79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792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Harbor 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932,713,112.00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2,989,252.29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31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Iroquois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227,822,014.00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730,146.78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8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3,656,701,658.00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11,719,363.30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920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East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542,515,700.00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1,738,708.59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940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Northwestern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412,611,784.00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1,322,379.52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539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Union City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253,819,805.00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813,467.10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963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Wattsburg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550,142,197.00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5.43%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1,763,150.75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84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10,140,721,884.00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32,500,000.00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1334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828F746-0263-47BF-B655-BE48D56769CC}"/>
              </a:ext>
            </a:extLst>
          </p:cNvPr>
          <p:cNvSpPr txBox="1"/>
          <p:nvPr/>
        </p:nvSpPr>
        <p:spPr>
          <a:xfrm>
            <a:off x="838200" y="6157214"/>
            <a:ext cx="1033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*Same values used to allocate architect costs based on the DCED’s State Tax Equalization Board Market Values</a:t>
            </a:r>
          </a:p>
        </p:txBody>
      </p:sp>
    </p:spTree>
    <p:extLst>
      <p:ext uri="{BB962C8B-B14F-4D97-AF65-F5344CB8AC3E}">
        <p14:creationId xmlns:p14="http://schemas.microsoft.com/office/powerpoint/2010/main" val="949978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7ACD-2AD5-4919-BE83-59093F07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Formula – First $20,312,500 Spent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B78D7BD-A0FE-487B-8110-3FF6078F6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1998164"/>
              </p:ext>
            </p:extLst>
          </p:nvPr>
        </p:nvGraphicFramePr>
        <p:xfrm>
          <a:off x="462814" y="1407696"/>
          <a:ext cx="7863039" cy="4905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881">
                  <a:extLst>
                    <a:ext uri="{9D8B030D-6E8A-4147-A177-3AD203B41FA5}">
                      <a16:colId xmlns:a16="http://schemas.microsoft.com/office/drawing/2014/main" val="3630507085"/>
                    </a:ext>
                  </a:extLst>
                </a:gridCol>
                <a:gridCol w="2346158">
                  <a:extLst>
                    <a:ext uri="{9D8B030D-6E8A-4147-A177-3AD203B41FA5}">
                      <a16:colId xmlns:a16="http://schemas.microsoft.com/office/drawing/2014/main" val="355095435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733440599"/>
                    </a:ext>
                  </a:extLst>
                </a:gridCol>
              </a:tblGrid>
              <a:tr h="381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Share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4253503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Fairview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1,666,400.61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0083029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 Leboeuf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2,693,403.53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598146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Mclane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1,829,834.53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6896395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Girard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950,068.62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7925304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Harbor 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1,868,282.68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311705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Iroquois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456,341.74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89053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7,324,602.06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9208229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East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1,086,692.87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9403557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Northwestern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826,487.20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539749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Union City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508,416.94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9636359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Wattsburg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5.43%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1,101,969.22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84353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20,312,500.00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1334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72D3749-6D1F-4105-9933-D895BFBAB6D4}"/>
              </a:ext>
            </a:extLst>
          </p:cNvPr>
          <p:cNvSpPr txBox="1"/>
          <p:nvPr/>
        </p:nvSpPr>
        <p:spPr>
          <a:xfrm>
            <a:off x="8710862" y="2981275"/>
            <a:ext cx="28875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total of $20,312,500 will be distributed based on the existing formula.  This total is 63% of the total maximum cost of $32,500,000.</a:t>
            </a:r>
          </a:p>
        </p:txBody>
      </p:sp>
    </p:spTree>
    <p:extLst>
      <p:ext uri="{BB962C8B-B14F-4D97-AF65-F5344CB8AC3E}">
        <p14:creationId xmlns:p14="http://schemas.microsoft.com/office/powerpoint/2010/main" val="1176947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7ACD-2AD5-4919-BE83-59093F07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Formula – Remaining $12,187,500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B78D7BD-A0FE-487B-8110-3FF6078F6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22889"/>
              </p:ext>
            </p:extLst>
          </p:nvPr>
        </p:nvGraphicFramePr>
        <p:xfrm>
          <a:off x="462814" y="1407696"/>
          <a:ext cx="7863039" cy="4905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7881">
                  <a:extLst>
                    <a:ext uri="{9D8B030D-6E8A-4147-A177-3AD203B41FA5}">
                      <a16:colId xmlns:a16="http://schemas.microsoft.com/office/drawing/2014/main" val="3630507085"/>
                    </a:ext>
                  </a:extLst>
                </a:gridCol>
                <a:gridCol w="2346158">
                  <a:extLst>
                    <a:ext uri="{9D8B030D-6E8A-4147-A177-3AD203B41FA5}">
                      <a16:colId xmlns:a16="http://schemas.microsoft.com/office/drawing/2014/main" val="355095435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733440599"/>
                    </a:ext>
                  </a:extLst>
                </a:gridCol>
              </a:tblGrid>
              <a:tr h="381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Share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4253503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Fairview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503,263.84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0083029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 Leboeuf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1,247,788.65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598146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Mclane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1,052,378.18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6896395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Girard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1,144,079.18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7925304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Harbor 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1,085,128.54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311705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Iroquois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545,839.30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89053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2,554,527.95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9208229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East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9.80%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1,194,296.40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9403557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Northwestern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1,087,311.90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539749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Union City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710,682.77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9636359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Wattsburg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8.72%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1,062,203.29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843531"/>
                  </a:ext>
                </a:extLst>
              </a:tr>
              <a:tr h="3770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12,187,500.00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1334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72D3749-6D1F-4105-9933-D895BFBAB6D4}"/>
              </a:ext>
            </a:extLst>
          </p:cNvPr>
          <p:cNvSpPr txBox="1"/>
          <p:nvPr/>
        </p:nvSpPr>
        <p:spPr>
          <a:xfrm>
            <a:off x="8710862" y="2981275"/>
            <a:ext cx="28875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total of $12,187,500 will be distributed based on a participation trend from the last 15 years.  This total is 37% of the total maximum cost of $32,500,000.</a:t>
            </a:r>
          </a:p>
        </p:txBody>
      </p:sp>
    </p:spTree>
    <p:extLst>
      <p:ext uri="{BB962C8B-B14F-4D97-AF65-F5344CB8AC3E}">
        <p14:creationId xmlns:p14="http://schemas.microsoft.com/office/powerpoint/2010/main" val="425692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7ACD-2AD5-4919-BE83-59093F076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68" y="256841"/>
            <a:ext cx="11512618" cy="1325563"/>
          </a:xfrm>
        </p:spPr>
        <p:txBody>
          <a:bodyPr/>
          <a:lstStyle/>
          <a:p>
            <a:r>
              <a:rPr lang="en-US" dirty="0"/>
              <a:t>Proposed Formula Compared to Existing Formula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B78D7BD-A0FE-487B-8110-3FF6078F6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652993"/>
              </p:ext>
            </p:extLst>
          </p:nvPr>
        </p:nvGraphicFramePr>
        <p:xfrm>
          <a:off x="340895" y="1335508"/>
          <a:ext cx="11388291" cy="5265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137">
                  <a:extLst>
                    <a:ext uri="{9D8B030D-6E8A-4147-A177-3AD203B41FA5}">
                      <a16:colId xmlns:a16="http://schemas.microsoft.com/office/drawing/2014/main" val="3630507085"/>
                    </a:ext>
                  </a:extLst>
                </a:gridCol>
                <a:gridCol w="1696452">
                  <a:extLst>
                    <a:ext uri="{9D8B030D-6E8A-4147-A177-3AD203B41FA5}">
                      <a16:colId xmlns:a16="http://schemas.microsoft.com/office/drawing/2014/main" val="3550954350"/>
                    </a:ext>
                  </a:extLst>
                </a:gridCol>
                <a:gridCol w="1732548">
                  <a:extLst>
                    <a:ext uri="{9D8B030D-6E8A-4147-A177-3AD203B41FA5}">
                      <a16:colId xmlns:a16="http://schemas.microsoft.com/office/drawing/2014/main" val="3893485646"/>
                    </a:ext>
                  </a:extLst>
                </a:gridCol>
                <a:gridCol w="2260333">
                  <a:extLst>
                    <a:ext uri="{9D8B030D-6E8A-4147-A177-3AD203B41FA5}">
                      <a16:colId xmlns:a16="http://schemas.microsoft.com/office/drawing/2014/main" val="4188268112"/>
                    </a:ext>
                  </a:extLst>
                </a:gridCol>
                <a:gridCol w="1914624">
                  <a:extLst>
                    <a:ext uri="{9D8B030D-6E8A-4147-A177-3AD203B41FA5}">
                      <a16:colId xmlns:a16="http://schemas.microsoft.com/office/drawing/2014/main" val="733440599"/>
                    </a:ext>
                  </a:extLst>
                </a:gridCol>
                <a:gridCol w="1827197">
                  <a:extLst>
                    <a:ext uri="{9D8B030D-6E8A-4147-A177-3AD203B41FA5}">
                      <a16:colId xmlns:a16="http://schemas.microsoft.com/office/drawing/2014/main" val="2742519912"/>
                    </a:ext>
                  </a:extLst>
                </a:gridCol>
              </a:tblGrid>
              <a:tr h="11170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Formula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Proposed Formula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Formula</a:t>
                      </a:r>
                    </a:p>
                    <a:p>
                      <a:pPr algn="ctr" fontAlgn="b"/>
                      <a:endParaRPr lang="en-US" sz="2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Proposed Formula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Variance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4253503"/>
                  </a:ext>
                </a:extLst>
              </a:tr>
              <a:tr h="38051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Fairview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2,666,240.98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2,169,664.45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496,576.53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0083029"/>
                  </a:ext>
                </a:extLst>
              </a:tr>
              <a:tr h="7858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 Leboeuf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12.13%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4,309,445.64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3,941,192.18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368,253.46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5981461"/>
                  </a:ext>
                </a:extLst>
              </a:tr>
              <a:tr h="10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McLane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2,927,735.25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2,882,212.71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45,522.54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6896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Girard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1,520,109.79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2,094,147.80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-574,038.01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7925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Harbor 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2,989,252.29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2,953,411.22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35,841.07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311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Iroquois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730,146.78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1,002,181.04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-272,034.26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890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Millcreek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11,719,363.30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9,879,130.01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1,840,233.29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92082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East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1,738,708.59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2,280,989.27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-542,280.68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94035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Northwestern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1,322,379.52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1,913,799.10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-591,419.57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5397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Union City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813,467.10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1,219,099.71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-405,632.61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9636359"/>
                  </a:ext>
                </a:extLst>
              </a:tr>
              <a:tr h="53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Wattsburg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5.43%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6.66%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1,763,150.75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2,164,172.51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-401,021.76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843531"/>
                  </a:ext>
                </a:extLst>
              </a:tr>
              <a:tr h="62484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32,500,000.00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32,500,000.00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413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2613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Fund Balance by Percentage">
            <a:extLst>
              <a:ext uri="{FF2B5EF4-FFF2-40B4-BE49-F238E27FC236}">
                <a16:creationId xmlns:a16="http://schemas.microsoft.com/office/drawing/2014/main" id="{DEC791D1-27FB-44EC-9046-8ACE9B876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467" y="0"/>
            <a:ext cx="595106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09ACE7-7BFD-4CA2-A19D-1BB13BD9C8FE}"/>
              </a:ext>
            </a:extLst>
          </p:cNvPr>
          <p:cNvSpPr txBox="1"/>
          <p:nvPr/>
        </p:nvSpPr>
        <p:spPr>
          <a:xfrm>
            <a:off x="213360" y="1755648"/>
            <a:ext cx="2657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of the 2018-19 SY, Millcreek has the lowest fund balance (as a percent of expenditures) compared to all the participating districts. 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7434-DC10-40A4-B9DA-124289F1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Formula Change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2C859-5807-4D71-BAED-1EE74D0A3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Millcreek is proposing to adjust the funding formula because our average participation trend for the past 15 years is 21% and we have less of a savings compared to other districts. </a:t>
            </a:r>
          </a:p>
          <a:p>
            <a:r>
              <a:rPr lang="en-US" dirty="0"/>
              <a:t>Millcreek is proposing to adjust the funding formula related to the current ECTS renovation and pay 30.4% of the total cost.</a:t>
            </a:r>
          </a:p>
          <a:p>
            <a:r>
              <a:rPr lang="en-US" dirty="0"/>
              <a:t>The cost of the current renovation must not exceed $32.5M, which is the total all Districts already agreed upon.</a:t>
            </a:r>
          </a:p>
          <a:p>
            <a:r>
              <a:rPr lang="en-US" dirty="0"/>
              <a:t>The ECTS Articles of Agreement for Operation capital outlay formula will be changed to a District participation formula based on the prior 15 years of operation upon this projects conclusion.  </a:t>
            </a:r>
          </a:p>
        </p:txBody>
      </p:sp>
    </p:spTree>
    <p:extLst>
      <p:ext uri="{BB962C8B-B14F-4D97-AF65-F5344CB8AC3E}">
        <p14:creationId xmlns:p14="http://schemas.microsoft.com/office/powerpoint/2010/main" val="216683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0CEAA-9A3A-444D-9DBA-BC4EB0875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74BF2-6661-4C91-8099-8E49A0A74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 we are discussing the proposed capital outlay formula.</a:t>
            </a:r>
          </a:p>
          <a:p>
            <a:r>
              <a:rPr lang="en-US" dirty="0"/>
              <a:t>In January 2021, an agenda item will be requested for a JOC vote on a proposed capital outlay formula.</a:t>
            </a:r>
          </a:p>
          <a:p>
            <a:r>
              <a:rPr lang="en-US" dirty="0"/>
              <a:t>In January/February 2021, Districts vote regarding proposed capital outlay formula.    </a:t>
            </a:r>
          </a:p>
        </p:txBody>
      </p:sp>
    </p:spTree>
    <p:extLst>
      <p:ext uri="{BB962C8B-B14F-4D97-AF65-F5344CB8AC3E}">
        <p14:creationId xmlns:p14="http://schemas.microsoft.com/office/powerpoint/2010/main" val="25556386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fd7d0f64646424844f8fc2f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1005</TotalTime>
  <Words>754</Words>
  <Application>Microsoft Office PowerPoint</Application>
  <PresentationFormat>Widescreen</PresentationFormat>
  <Paragraphs>234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Gallery</vt:lpstr>
      <vt:lpstr>Erie County Technical School Capital Outlay Funding Formula</vt:lpstr>
      <vt:lpstr>History</vt:lpstr>
      <vt:lpstr>Existing Formula - $32,500,000 Total Cost</vt:lpstr>
      <vt:lpstr>Proposed Formula – First $20,312,500 Spent</vt:lpstr>
      <vt:lpstr>Proposed Formula – Remaining $12,187,500</vt:lpstr>
      <vt:lpstr>Proposed Formula Compared to Existing Formula</vt:lpstr>
      <vt:lpstr>PowerPoint Presentation</vt:lpstr>
      <vt:lpstr>Proposed Formula Change Conclusion</vt:lpstr>
      <vt:lpstr>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O'Toole</dc:creator>
  <cp:lastModifiedBy>Aaron O'Toole</cp:lastModifiedBy>
  <cp:revision>35</cp:revision>
  <dcterms:created xsi:type="dcterms:W3CDTF">2020-12-04T16:31:57Z</dcterms:created>
  <dcterms:modified xsi:type="dcterms:W3CDTF">2020-12-14T20:54:14Z</dcterms:modified>
</cp:coreProperties>
</file>