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3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152" autoAdjust="0"/>
    <p:restoredTop sz="94660"/>
  </p:normalViewPr>
  <p:slideViewPr>
    <p:cSldViewPr snapToGrid="0" showGuides="1">
      <p:cViewPr>
        <p:scale>
          <a:sx n="90" d="100"/>
          <a:sy n="90" d="100"/>
        </p:scale>
        <p:origin x="533" y="5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 b="1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1CFC-9FB9-4D0E-BCBA-9FCDB8A7D951}" type="datetimeFigureOut">
              <a:rPr lang="en-US" smtClean="0"/>
              <a:t>1/17/2018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0ADF3-0060-4103-BDC6-895609EAB1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3541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1CFC-9FB9-4D0E-BCBA-9FCDB8A7D951}" type="datetimeFigureOut">
              <a:rPr lang="en-US" smtClean="0"/>
              <a:t>1/17/2018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0ADF3-0060-4103-BDC6-895609EAB1CB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2" descr="http://nie.goerie.com/wp-content/uploads/2014/02/Career-Street-Logo-670x312.jpg">
            <a:extLst>
              <a:ext uri="{FF2B5EF4-FFF2-40B4-BE49-F238E27FC236}">
                <a16:creationId xmlns:a16="http://schemas.microsoft.com/office/drawing/2014/main" id="{2857125F-D601-4296-86E6-25585DE831B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4893" y="73187"/>
            <a:ext cx="984006" cy="458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7757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1CFC-9FB9-4D0E-BCBA-9FCDB8A7D951}" type="datetimeFigureOut">
              <a:rPr lang="en-US" smtClean="0"/>
              <a:t>1/17/2018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0ADF3-0060-4103-BDC6-895609EAB1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255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1CFC-9FB9-4D0E-BCBA-9FCDB8A7D951}" type="datetimeFigureOut">
              <a:rPr lang="en-US" smtClean="0"/>
              <a:t>1/17/2018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0ADF3-0060-4103-BDC6-895609EAB1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707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1CFC-9FB9-4D0E-BCBA-9FCDB8A7D951}" type="datetimeFigureOut">
              <a:rPr lang="en-US" smtClean="0"/>
              <a:t>1/17/2018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0ADF3-0060-4103-BDC6-895609EAB1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7999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1CFC-9FB9-4D0E-BCBA-9FCDB8A7D951}" type="datetimeFigureOut">
              <a:rPr lang="en-US" smtClean="0"/>
              <a:t>1/17/2018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0ADF3-0060-4103-BDC6-895609EAB1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5078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1CFC-9FB9-4D0E-BCBA-9FCDB8A7D951}" type="datetimeFigureOut">
              <a:rPr lang="en-US" smtClean="0"/>
              <a:t>1/17/2018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0ADF3-0060-4103-BDC6-895609EAB1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0329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1CFC-9FB9-4D0E-BCBA-9FCDB8A7D951}" type="datetimeFigureOut">
              <a:rPr lang="en-US" smtClean="0"/>
              <a:t>1/17/2018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0ADF3-0060-4103-BDC6-895609EAB1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6058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1CFC-9FB9-4D0E-BCBA-9FCDB8A7D951}" type="datetimeFigureOut">
              <a:rPr lang="en-US" smtClean="0"/>
              <a:t>1/17/2018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0ADF3-0060-4103-BDC6-895609EAB1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8579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1CFC-9FB9-4D0E-BCBA-9FCDB8A7D951}" type="datetimeFigureOut">
              <a:rPr lang="en-US" smtClean="0"/>
              <a:t>1/17/2018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0ADF3-0060-4103-BDC6-895609EAB1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70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1CFC-9FB9-4D0E-BCBA-9FCDB8A7D951}" type="datetimeFigureOut">
              <a:rPr lang="en-US" smtClean="0"/>
              <a:t>1/17/2018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0ADF3-0060-4103-BDC6-895609EAB1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2955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181CFC-9FB9-4D0E-BCBA-9FCDB8A7D951}" type="datetimeFigureOut">
              <a:rPr lang="en-US" smtClean="0"/>
              <a:t>1/17/2018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90ADF3-0060-4103-BDC6-895609EAB1CB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D6391D82-5FC2-4F14-A825-F375F982BA5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777" y="6356351"/>
            <a:ext cx="160020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5070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D9F58-0339-4F88-8377-3E3C2BC73FF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E3241E3-230E-4C57-8608-9DC8C8B5AD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7"/>
            <a:ext cx="6858000" cy="2596539"/>
          </a:xfrm>
        </p:spPr>
        <p:txBody>
          <a:bodyPr>
            <a:normAutofit/>
          </a:bodyPr>
          <a:lstStyle/>
          <a:p>
            <a:r>
              <a:rPr lang="en-US" sz="4400" b="1" i="1" dirty="0">
                <a:solidFill>
                  <a:schemeClr val="accent6">
                    <a:lumMod val="75000"/>
                  </a:schemeClr>
                </a:solidFill>
              </a:rPr>
              <a:t>The Product</a:t>
            </a:r>
          </a:p>
          <a:p>
            <a:r>
              <a:rPr lang="en-US" sz="2800" b="1" i="1" dirty="0"/>
              <a:t>Business Plan Presentation</a:t>
            </a:r>
          </a:p>
          <a:p>
            <a:r>
              <a:rPr lang="en-US" sz="2800" b="1" dirty="0"/>
              <a:t>Erie County Technical School Foundation</a:t>
            </a:r>
          </a:p>
          <a:p>
            <a:r>
              <a:rPr lang="en-US" sz="2800" b="1" dirty="0"/>
              <a:t>January 25, 2018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35A94416-A935-4F49-8191-32A352A8F4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AE871E1-35AF-44E3-AF1A-7EF28E8ECE3D}"/>
              </a:ext>
            </a:extLst>
          </p:cNvPr>
          <p:cNvSpPr/>
          <p:nvPr/>
        </p:nvSpPr>
        <p:spPr>
          <a:xfrm>
            <a:off x="4453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 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C9A5FE7-AE8F-4955-A58D-1A9298D370DA}"/>
              </a:ext>
            </a:extLst>
          </p:cNvPr>
          <p:cNvSpPr txBox="1">
            <a:spLocks/>
          </p:cNvSpPr>
          <p:nvPr/>
        </p:nvSpPr>
        <p:spPr>
          <a:xfrm>
            <a:off x="838200" y="1274763"/>
            <a:ext cx="7772400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 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47FFF10-0EDD-4EE9-9392-4C9F002C48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1125" y="446332"/>
            <a:ext cx="6381750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5666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002475-2447-4F82-9602-616656AB1F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5123" y="33031"/>
            <a:ext cx="7886700" cy="1325563"/>
          </a:xfrm>
        </p:spPr>
        <p:txBody>
          <a:bodyPr/>
          <a:lstStyle/>
          <a:p>
            <a:r>
              <a:rPr lang="en-US" dirty="0"/>
              <a:t>Market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69B305-35D6-4F11-AEC7-E371CF7FA0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168650"/>
            <a:ext cx="7886700" cy="4980660"/>
          </a:xfrm>
        </p:spPr>
        <p:txBody>
          <a:bodyPr>
            <a:normAutofit/>
          </a:bodyPr>
          <a:lstStyle/>
          <a:p>
            <a:r>
              <a:rPr lang="en-US" b="1" i="1" dirty="0">
                <a:solidFill>
                  <a:schemeClr val="accent6">
                    <a:lumMod val="75000"/>
                  </a:schemeClr>
                </a:solidFill>
              </a:rPr>
              <a:t>Target Market: </a:t>
            </a:r>
          </a:p>
          <a:p>
            <a:pPr marL="457200" lvl="1" indent="0">
              <a:buNone/>
            </a:pPr>
            <a:r>
              <a:rPr lang="en-US" dirty="0"/>
              <a:t>local area (technical school, school district, county, region or workforce region), that wants to “web-enable” their business-education partnership “matchmaking” efforts and better measure their outcomes and impact, whether they have an existing partnership or not. </a:t>
            </a:r>
          </a:p>
          <a:p>
            <a:r>
              <a:rPr lang="en-US" b="1" i="1" dirty="0">
                <a:solidFill>
                  <a:schemeClr val="accent6">
                    <a:lumMod val="75000"/>
                  </a:schemeClr>
                </a:solidFill>
              </a:rPr>
              <a:t>Market Potential:</a:t>
            </a:r>
          </a:p>
          <a:p>
            <a:endParaRPr lang="en-US" b="1" i="1" dirty="0"/>
          </a:p>
          <a:p>
            <a:endParaRPr lang="en-US" b="1" i="1" dirty="0"/>
          </a:p>
          <a:p>
            <a:r>
              <a:rPr lang="en-US" b="1" i="1" dirty="0">
                <a:solidFill>
                  <a:schemeClr val="accent6">
                    <a:lumMod val="75000"/>
                  </a:schemeClr>
                </a:solidFill>
              </a:rPr>
              <a:t>In-Depth Interviews with prospects</a:t>
            </a:r>
          </a:p>
          <a:p>
            <a:pPr lvl="1"/>
            <a:r>
              <a:rPr lang="en-US" dirty="0"/>
              <a:t>Software demonstration followed by questions related to features and benefits, price sensitivity and interest</a:t>
            </a:r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B9EDE58D-3D80-408C-9B43-8C113EC2D5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4508962"/>
              </p:ext>
            </p:extLst>
          </p:nvPr>
        </p:nvGraphicFramePr>
        <p:xfrm>
          <a:off x="2268416" y="3808449"/>
          <a:ext cx="6400800" cy="1127760"/>
        </p:xfrm>
        <a:graphic>
          <a:graphicData uri="http://schemas.openxmlformats.org/drawingml/2006/table">
            <a:tbl>
              <a:tblPr firstRow="1" firstCol="1" bandRow="1"/>
              <a:tblGrid>
                <a:gridCol w="2068830">
                  <a:extLst>
                    <a:ext uri="{9D8B030D-6E8A-4147-A177-3AD203B41FA5}">
                      <a16:colId xmlns:a16="http://schemas.microsoft.com/office/drawing/2014/main" val="1853581780"/>
                    </a:ext>
                  </a:extLst>
                </a:gridCol>
                <a:gridCol w="1082675">
                  <a:extLst>
                    <a:ext uri="{9D8B030D-6E8A-4147-A177-3AD203B41FA5}">
                      <a16:colId xmlns:a16="http://schemas.microsoft.com/office/drawing/2014/main" val="285646863"/>
                    </a:ext>
                  </a:extLst>
                </a:gridCol>
                <a:gridCol w="1083310">
                  <a:extLst>
                    <a:ext uri="{9D8B030D-6E8A-4147-A177-3AD203B41FA5}">
                      <a16:colId xmlns:a16="http://schemas.microsoft.com/office/drawing/2014/main" val="1835636019"/>
                    </a:ext>
                  </a:extLst>
                </a:gridCol>
                <a:gridCol w="1082675">
                  <a:extLst>
                    <a:ext uri="{9D8B030D-6E8A-4147-A177-3AD203B41FA5}">
                      <a16:colId xmlns:a16="http://schemas.microsoft.com/office/drawing/2014/main" val="192885953"/>
                    </a:ext>
                  </a:extLst>
                </a:gridCol>
                <a:gridCol w="1083310">
                  <a:extLst>
                    <a:ext uri="{9D8B030D-6E8A-4147-A177-3AD203B41FA5}">
                      <a16:colId xmlns:a16="http://schemas.microsoft.com/office/drawing/2014/main" val="228375895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10% of actual numbers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Workforce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Investment Areas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Counties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School Districts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Chambers of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Commerce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3431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Regional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11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31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273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61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32347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National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53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308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1.300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300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123237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454533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A6B505-E825-4098-B4C6-3568BE7772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827" y="-87923"/>
            <a:ext cx="7886700" cy="1325563"/>
          </a:xfrm>
        </p:spPr>
        <p:txBody>
          <a:bodyPr/>
          <a:lstStyle/>
          <a:p>
            <a:r>
              <a:rPr lang="en-US" dirty="0"/>
              <a:t>Products/Services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0AD0D4-DB89-4E60-9189-8FAEB2DAFE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125415"/>
            <a:ext cx="7886700" cy="5310554"/>
          </a:xfrm>
        </p:spPr>
        <p:txBody>
          <a:bodyPr>
            <a:normAutofit fontScale="85000" lnSpcReduction="20000"/>
          </a:bodyPr>
          <a:lstStyle/>
          <a:p>
            <a:r>
              <a:rPr lang="en-US" sz="4200" i="1" dirty="0">
                <a:solidFill>
                  <a:schemeClr val="accent6">
                    <a:lumMod val="75000"/>
                  </a:schemeClr>
                </a:solidFill>
              </a:rPr>
              <a:t>Software Service</a:t>
            </a:r>
          </a:p>
          <a:p>
            <a:pPr marL="457200" lvl="1" indent="0">
              <a:buNone/>
            </a:pPr>
            <a:r>
              <a:rPr lang="en-US" dirty="0"/>
              <a:t>purchase a Career Street website license, and customize the Career Street website to meet individual local area needs and/or support existing business-education partnership activities. </a:t>
            </a:r>
            <a:endParaRPr lang="en-US" sz="2800" dirty="0"/>
          </a:p>
          <a:p>
            <a:r>
              <a:rPr lang="en-US" sz="4000" i="1" dirty="0">
                <a:solidFill>
                  <a:schemeClr val="accent6">
                    <a:lumMod val="75000"/>
                  </a:schemeClr>
                </a:solidFill>
              </a:rPr>
              <a:t>Comprehensive Program Affiliate</a:t>
            </a:r>
          </a:p>
          <a:p>
            <a:pPr marL="457200" lvl="1" indent="0">
              <a:buNone/>
            </a:pPr>
            <a:r>
              <a:rPr lang="en-US" dirty="0"/>
              <a:t>a blended “package” of services including: </a:t>
            </a:r>
            <a:endParaRPr lang="en-US" sz="2800" dirty="0"/>
          </a:p>
          <a:p>
            <a:pPr lvl="2"/>
            <a:r>
              <a:rPr lang="en-US" dirty="0"/>
              <a:t>Start-up schedule</a:t>
            </a:r>
            <a:endParaRPr lang="en-US" sz="1000" dirty="0"/>
          </a:p>
          <a:p>
            <a:pPr lvl="2"/>
            <a:r>
              <a:rPr lang="en-US" dirty="0"/>
              <a:t>Job descriptions  and guidance to assemble your local project team</a:t>
            </a:r>
            <a:endParaRPr lang="en-US" sz="1000" dirty="0"/>
          </a:p>
          <a:p>
            <a:pPr lvl="2"/>
            <a:r>
              <a:rPr lang="en-US" dirty="0"/>
              <a:t>Customization of local website pages to serve your local community</a:t>
            </a:r>
            <a:endParaRPr lang="en-US" sz="1000" dirty="0"/>
          </a:p>
          <a:p>
            <a:pPr lvl="2"/>
            <a:r>
              <a:rPr lang="en-US" dirty="0"/>
              <a:t>Marketing and communication plan and materials to  help you spread the word </a:t>
            </a:r>
            <a:endParaRPr lang="en-US" sz="1000" dirty="0"/>
          </a:p>
          <a:p>
            <a:pPr lvl="2"/>
            <a:r>
              <a:rPr lang="en-US" dirty="0"/>
              <a:t>Model budgets</a:t>
            </a:r>
            <a:endParaRPr lang="en-US" sz="1000" dirty="0"/>
          </a:p>
          <a:p>
            <a:pPr lvl="2"/>
            <a:r>
              <a:rPr lang="en-US" dirty="0"/>
              <a:t>Benchmarks and outcome measures</a:t>
            </a:r>
            <a:endParaRPr lang="en-US" sz="1000" dirty="0"/>
          </a:p>
          <a:p>
            <a:pPr lvl="2"/>
            <a:r>
              <a:rPr lang="en-US" dirty="0"/>
              <a:t>Sustainability plan, grant writing support and fundraising assistance</a:t>
            </a:r>
            <a:endParaRPr lang="en-US" sz="1000" dirty="0"/>
          </a:p>
          <a:p>
            <a:r>
              <a:rPr lang="en-US" sz="4000" i="1" dirty="0">
                <a:solidFill>
                  <a:schemeClr val="accent6">
                    <a:lumMod val="75000"/>
                  </a:schemeClr>
                </a:solidFill>
              </a:rPr>
              <a:t>Technical Assistance and Consulti</a:t>
            </a:r>
            <a:r>
              <a:rPr lang="en-US" sz="4000" b="1" i="1" dirty="0">
                <a:solidFill>
                  <a:schemeClr val="accent6">
                    <a:lumMod val="75000"/>
                  </a:schemeClr>
                </a:solidFill>
              </a:rPr>
              <a:t>ng </a:t>
            </a:r>
          </a:p>
          <a:p>
            <a:pPr marL="457200" lvl="1" indent="0">
              <a:buNone/>
            </a:pPr>
            <a:r>
              <a:rPr lang="en-US" dirty="0"/>
              <a:t>to establish a local area business-education partnership program if one does not already exist or to enhance existing programming or use of the website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6520309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1AA1C9-77E4-4F4A-8732-CD3B6DEC1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524" y="341884"/>
            <a:ext cx="3618038" cy="1325563"/>
          </a:xfrm>
        </p:spPr>
        <p:txBody>
          <a:bodyPr/>
          <a:lstStyle/>
          <a:p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Marketing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5A7DA6-30C5-4C24-8227-C3CA20BDD1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524" y="1501995"/>
            <a:ext cx="3886200" cy="4351338"/>
          </a:xfrm>
        </p:spPr>
        <p:txBody>
          <a:bodyPr/>
          <a:lstStyle/>
          <a:p>
            <a:r>
              <a:rPr lang="en-US" sz="2400" dirty="0"/>
              <a:t>Regional Workforce and Career/Tech Ed Trade Associations</a:t>
            </a:r>
          </a:p>
          <a:p>
            <a:pPr lvl="1"/>
            <a:r>
              <a:rPr lang="en-US" sz="2000" dirty="0"/>
              <a:t>Conferences</a:t>
            </a:r>
          </a:p>
          <a:p>
            <a:pPr lvl="1"/>
            <a:r>
              <a:rPr lang="en-US" sz="2000" dirty="0"/>
              <a:t>Educational Programs</a:t>
            </a:r>
          </a:p>
          <a:p>
            <a:r>
              <a:rPr lang="en-US" sz="2400" dirty="0"/>
              <a:t>National Workforce and Career/Tech Ed Trade Associations</a:t>
            </a:r>
          </a:p>
          <a:p>
            <a:pPr lvl="1"/>
            <a:r>
              <a:rPr lang="en-US" sz="2000" dirty="0"/>
              <a:t>Conferences</a:t>
            </a:r>
          </a:p>
          <a:p>
            <a:pPr lvl="1"/>
            <a:r>
              <a:rPr lang="en-US" sz="2000" dirty="0"/>
              <a:t>Educational Programs</a:t>
            </a:r>
          </a:p>
          <a:p>
            <a:endParaRPr lang="en-US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7CE8B6D7-84EC-4295-9F7C-622D405389E2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1883349"/>
              </p:ext>
            </p:extLst>
          </p:nvPr>
        </p:nvGraphicFramePr>
        <p:xfrm>
          <a:off x="3811463" y="1414780"/>
          <a:ext cx="5174276" cy="40284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293569">
                  <a:extLst>
                    <a:ext uri="{9D8B030D-6E8A-4147-A177-3AD203B41FA5}">
                      <a16:colId xmlns:a16="http://schemas.microsoft.com/office/drawing/2014/main" val="3464525999"/>
                    </a:ext>
                  </a:extLst>
                </a:gridCol>
                <a:gridCol w="1293569">
                  <a:extLst>
                    <a:ext uri="{9D8B030D-6E8A-4147-A177-3AD203B41FA5}">
                      <a16:colId xmlns:a16="http://schemas.microsoft.com/office/drawing/2014/main" val="1528686711"/>
                    </a:ext>
                  </a:extLst>
                </a:gridCol>
                <a:gridCol w="1293569">
                  <a:extLst>
                    <a:ext uri="{9D8B030D-6E8A-4147-A177-3AD203B41FA5}">
                      <a16:colId xmlns:a16="http://schemas.microsoft.com/office/drawing/2014/main" val="1285196982"/>
                    </a:ext>
                  </a:extLst>
                </a:gridCol>
                <a:gridCol w="1293569">
                  <a:extLst>
                    <a:ext uri="{9D8B030D-6E8A-4147-A177-3AD203B41FA5}">
                      <a16:colId xmlns:a16="http://schemas.microsoft.com/office/drawing/2014/main" val="20392243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Base Cost*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Year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Year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Year 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7198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New Websites</a:t>
                      </a:r>
                    </a:p>
                    <a:p>
                      <a:r>
                        <a:rPr lang="en-US" dirty="0"/>
                        <a:t>$5,000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89746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Renewal Websites</a:t>
                      </a:r>
                    </a:p>
                    <a:p>
                      <a:r>
                        <a:rPr lang="en-US" dirty="0"/>
                        <a:t>$2,000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16005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New Programs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$15,000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89702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Renewal Programs</a:t>
                      </a:r>
                    </a:p>
                    <a:p>
                      <a:r>
                        <a:rPr lang="en-US" dirty="0"/>
                        <a:t>$5,000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17895922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3F7BBE2E-16FE-461F-B192-6638B798974B}"/>
              </a:ext>
            </a:extLst>
          </p:cNvPr>
          <p:cNvSpPr txBox="1"/>
          <p:nvPr/>
        </p:nvSpPr>
        <p:spPr>
          <a:xfrm>
            <a:off x="5152292" y="5463610"/>
            <a:ext cx="39917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*Plus “Tier Size” Premium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A907762-BD6F-4358-ACE1-A09FE3BF3D5B}"/>
              </a:ext>
            </a:extLst>
          </p:cNvPr>
          <p:cNvSpPr txBox="1">
            <a:spLocks/>
          </p:cNvSpPr>
          <p:nvPr/>
        </p:nvSpPr>
        <p:spPr>
          <a:xfrm>
            <a:off x="4799131" y="341885"/>
            <a:ext cx="361803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i="1" dirty="0">
                <a:solidFill>
                  <a:schemeClr val="accent6">
                    <a:lumMod val="75000"/>
                  </a:schemeClr>
                </a:solidFill>
              </a:rPr>
              <a:t>Projected Sales</a:t>
            </a:r>
          </a:p>
        </p:txBody>
      </p:sp>
    </p:spTree>
    <p:extLst>
      <p:ext uri="{BB962C8B-B14F-4D97-AF65-F5344CB8AC3E}">
        <p14:creationId xmlns:p14="http://schemas.microsoft.com/office/powerpoint/2010/main" val="27001462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30F495-D1EC-429D-A889-D748C69748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Financial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00D884-0C33-4087-8CAD-3CF1AF4B74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Start Up Costs: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Cash flows positive by end of Year 1, profitable in Year 2 if sales projections are met </a:t>
            </a:r>
          </a:p>
          <a:p>
            <a:r>
              <a:rPr lang="en-US" dirty="0"/>
              <a:t>Most costs are variable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A7BC706-8769-4687-946C-C8DC39F786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9693" y="1445182"/>
            <a:ext cx="4290488" cy="142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9315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96E697C-3B8C-4CB6-A622-40B42423D9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Recommendations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489CE2F-56DD-4162-863A-C23782BB19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4834" y="1553064"/>
            <a:ext cx="7886700" cy="4351338"/>
          </a:xfrm>
        </p:spPr>
        <p:txBody>
          <a:bodyPr/>
          <a:lstStyle/>
          <a:p>
            <a:r>
              <a:rPr lang="en-US" dirty="0"/>
              <a:t>Copyright all existing Career Street materials (and all those developed)</a:t>
            </a:r>
          </a:p>
          <a:p>
            <a:r>
              <a:rPr lang="en-US" dirty="0"/>
              <a:t>Consider creating a subsidiary corporation </a:t>
            </a:r>
          </a:p>
          <a:p>
            <a:r>
              <a:rPr lang="en-US" dirty="0"/>
              <a:t>Hire the Administrator as an employee of the Program/Product</a:t>
            </a:r>
          </a:p>
          <a:p>
            <a:r>
              <a:rPr lang="en-US" dirty="0"/>
              <a:t>Be prepared to invest in growth if demand exceeds projections</a:t>
            </a:r>
          </a:p>
          <a:p>
            <a:r>
              <a:rPr lang="en-US" dirty="0"/>
              <a:t>Continually monitor environment for competitive threats (Career Zone or others)</a:t>
            </a:r>
          </a:p>
        </p:txBody>
      </p:sp>
    </p:spTree>
    <p:extLst>
      <p:ext uri="{BB962C8B-B14F-4D97-AF65-F5344CB8AC3E}">
        <p14:creationId xmlns:p14="http://schemas.microsoft.com/office/powerpoint/2010/main" val="17334078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9935783-95C1-4175-B66C-3B3A5F2E9C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2515" y="-99768"/>
            <a:ext cx="7772400" cy="2387600"/>
          </a:xfrm>
        </p:spPr>
        <p:txBody>
          <a:bodyPr/>
          <a:lstStyle/>
          <a:p>
            <a:r>
              <a:rPr lang="en-US" dirty="0"/>
              <a:t>Questions/Discussion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5525CE2-157F-4A2D-82E0-1C182C164B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6577" y="2287832"/>
            <a:ext cx="5890846" cy="3777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6407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79</TotalTime>
  <Words>382</Words>
  <Application>Microsoft Office PowerPoint</Application>
  <PresentationFormat>On-screen Show (4:3)</PresentationFormat>
  <Paragraphs>93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Office Theme</vt:lpstr>
      <vt:lpstr> </vt:lpstr>
      <vt:lpstr>Market Analysis</vt:lpstr>
      <vt:lpstr>Products/Services</vt:lpstr>
      <vt:lpstr>Marketing Plan</vt:lpstr>
      <vt:lpstr>Financial Analysis</vt:lpstr>
      <vt:lpstr>Recommendations</vt:lpstr>
      <vt:lpstr>Questions/Discussion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Debbie Thompson</dc:creator>
  <cp:lastModifiedBy>Debbie Thompson</cp:lastModifiedBy>
  <cp:revision>9</cp:revision>
  <dcterms:created xsi:type="dcterms:W3CDTF">2018-01-17T09:21:06Z</dcterms:created>
  <dcterms:modified xsi:type="dcterms:W3CDTF">2018-01-17T10:40:34Z</dcterms:modified>
</cp:coreProperties>
</file>