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8"/>
  </p:notesMasterIdLst>
  <p:handoutMasterIdLst>
    <p:handoutMasterId r:id="rId19"/>
  </p:handoutMasterIdLst>
  <p:sldIdLst>
    <p:sldId id="326" r:id="rId2"/>
    <p:sldId id="390" r:id="rId3"/>
    <p:sldId id="381" r:id="rId4"/>
    <p:sldId id="369" r:id="rId5"/>
    <p:sldId id="379" r:id="rId6"/>
    <p:sldId id="382" r:id="rId7"/>
    <p:sldId id="383" r:id="rId8"/>
    <p:sldId id="384" r:id="rId9"/>
    <p:sldId id="385" r:id="rId10"/>
    <p:sldId id="386" r:id="rId11"/>
    <p:sldId id="387" r:id="rId12"/>
    <p:sldId id="388" r:id="rId13"/>
    <p:sldId id="389" r:id="rId14"/>
    <p:sldId id="376" r:id="rId15"/>
    <p:sldId id="391" r:id="rId16"/>
    <p:sldId id="336" r:id="rId17"/>
  </p:sldIdLst>
  <p:sldSz cx="9144000" cy="6858000" type="screen4x3"/>
  <p:notesSz cx="7077075" cy="9363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530"/>
    <a:srgbClr val="E47F00"/>
    <a:srgbClr val="FF66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8654" autoAdjust="0"/>
    <p:restoredTop sz="92652" autoAdjust="0"/>
  </p:normalViewPr>
  <p:slideViewPr>
    <p:cSldViewPr>
      <p:cViewPr varScale="1">
        <p:scale>
          <a:sx n="97" d="100"/>
          <a:sy n="97" d="100"/>
        </p:scale>
        <p:origin x="-11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5463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05" tIns="45802" rIns="91605" bIns="45802" numCol="1" anchor="t" anchorCtr="0" compatLnSpc="1">
            <a:prstTxWarp prst="textNoShape">
              <a:avLst/>
            </a:prstTxWarp>
          </a:bodyPr>
          <a:lstStyle>
            <a:lvl1pPr defTabSz="915988">
              <a:defRPr sz="1200"/>
            </a:lvl1pPr>
          </a:lstStyle>
          <a:p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08438" y="0"/>
            <a:ext cx="30670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05" tIns="45802" rIns="91605" bIns="45802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/>
            </a:lvl1pPr>
          </a:lstStyle>
          <a:p>
            <a:endParaRPr lang="en-US" dirty="0"/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93175"/>
            <a:ext cx="3065463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05" tIns="45802" rIns="91605" bIns="45802" numCol="1" anchor="b" anchorCtr="0" compatLnSpc="1">
            <a:prstTxWarp prst="textNoShape">
              <a:avLst/>
            </a:prstTxWarp>
          </a:bodyPr>
          <a:lstStyle>
            <a:lvl1pPr defTabSz="915988">
              <a:defRPr sz="1200"/>
            </a:lvl1pPr>
          </a:lstStyle>
          <a:p>
            <a:endParaRPr lang="en-US" dirty="0"/>
          </a:p>
        </p:txBody>
      </p:sp>
      <p:sp>
        <p:nvSpPr>
          <p:cNvPr id="809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08438" y="8893175"/>
            <a:ext cx="30670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05" tIns="45802" rIns="91605" bIns="45802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/>
            </a:lvl1pPr>
          </a:lstStyle>
          <a:p>
            <a:fld id="{2CE52B70-E939-4FBC-B2E0-F5CA8EFE3006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5463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05" tIns="45802" rIns="91605" bIns="45802" numCol="1" anchor="t" anchorCtr="0" compatLnSpc="1">
            <a:prstTxWarp prst="textNoShape">
              <a:avLst/>
            </a:prstTxWarp>
          </a:bodyPr>
          <a:lstStyle>
            <a:lvl1pPr defTabSz="915988">
              <a:defRPr sz="1200"/>
            </a:lvl1pPr>
          </a:lstStyle>
          <a:p>
            <a:endParaRPr lang="en-US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08438" y="0"/>
            <a:ext cx="30670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05" tIns="45802" rIns="91605" bIns="45802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/>
            </a:lvl1pPr>
          </a:lstStyle>
          <a:p>
            <a:endParaRPr lang="en-US" dirty="0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8563" y="701675"/>
            <a:ext cx="4681537" cy="3511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6438" y="4448175"/>
            <a:ext cx="5664200" cy="421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05" tIns="45802" rIns="91605" bIns="458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93175"/>
            <a:ext cx="3065463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05" tIns="45802" rIns="91605" bIns="45802" numCol="1" anchor="b" anchorCtr="0" compatLnSpc="1">
            <a:prstTxWarp prst="textNoShape">
              <a:avLst/>
            </a:prstTxWarp>
          </a:bodyPr>
          <a:lstStyle>
            <a:lvl1pPr defTabSz="915988">
              <a:defRPr sz="1200"/>
            </a:lvl1pPr>
          </a:lstStyle>
          <a:p>
            <a:endParaRPr lang="en-US" dirty="0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8438" y="8893175"/>
            <a:ext cx="30670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05" tIns="45802" rIns="91605" bIns="45802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/>
            </a:lvl1pPr>
          </a:lstStyle>
          <a:p>
            <a:fld id="{79EB2013-16EF-4CEB-9322-630CC352CF0E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77788"/>
            <a:ext cx="8280400" cy="1550987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title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1773238"/>
            <a:ext cx="4968875" cy="1655762"/>
          </a:xfrm>
        </p:spPr>
        <p:txBody>
          <a:bodyPr tIns="45720" rIns="54000" bIns="45720"/>
          <a:lstStyle>
            <a:lvl1pPr marL="0" indent="0">
              <a:buFont typeface="Arial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sub-title</a:t>
            </a:r>
          </a:p>
        </p:txBody>
      </p:sp>
      <p:pic>
        <p:nvPicPr>
          <p:cNvPr id="4101" name="Picture 5" descr="Logo SE A4 Blan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58517" y="5562600"/>
            <a:ext cx="3045758" cy="1112838"/>
          </a:xfrm>
          <a:prstGeom prst="rect">
            <a:avLst/>
          </a:prstGeom>
          <a:noFill/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800" y="1773238"/>
            <a:ext cx="40640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640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2100" y="77788"/>
            <a:ext cx="2070100" cy="62214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77788"/>
            <a:ext cx="6057900" cy="62214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77788"/>
            <a:ext cx="8280400" cy="115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31800" y="1773238"/>
            <a:ext cx="4064000" cy="4525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773238"/>
            <a:ext cx="4064000" cy="4525962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rge Object Dark Gray">
    <p:bg>
      <p:bgPr>
        <a:solidFill>
          <a:srgbClr val="6264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1464"/>
            <a:ext cx="8229481" cy="1095375"/>
          </a:xfr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509713"/>
            <a:ext cx="8229481" cy="4701306"/>
          </a:xfrm>
        </p:spPr>
        <p:txBody>
          <a:bodyPr rIns="0">
            <a:no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3"/>
          <p:cNvSpPr txBox="1">
            <a:spLocks/>
          </p:cNvSpPr>
          <p:nvPr userDrawn="1"/>
        </p:nvSpPr>
        <p:spPr>
          <a:xfrm>
            <a:off x="8388947" y="6278563"/>
            <a:ext cx="297734" cy="1905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B71EA597-8D80-41E5-B030-69B08F708DA5}" type="slidenum">
              <a:rPr lang="en-US" sz="12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dirty="0">
              <a:solidFill>
                <a:srgbClr val="FFFFFF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2071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8604250" y="6599238"/>
            <a:ext cx="288925" cy="6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defTabSz="661988" eaLnBrk="0" hangingPunct="0"/>
            <a:fld id="{D5552E41-316D-48CC-BC7A-628A71DBFA7C}" type="slidenum">
              <a:rPr lang="fr-FR" sz="800">
                <a:solidFill>
                  <a:schemeClr val="bg2"/>
                </a:solidFill>
              </a:rPr>
              <a:pPr defTabSz="661988" eaLnBrk="0" hangingPunct="0"/>
              <a:t>‹#›</a:t>
            </a:fld>
            <a:endParaRPr lang="fr-FR" sz="800" dirty="0">
              <a:solidFill>
                <a:schemeClr val="bg2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773238"/>
            <a:ext cx="82804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18000" bIns="1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First level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77788"/>
            <a:ext cx="8280400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" rIns="0" bIns="1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Title</a:t>
            </a:r>
          </a:p>
        </p:txBody>
      </p:sp>
      <p:sp>
        <p:nvSpPr>
          <p:cNvPr id="3077" name="AutoShape 24"/>
          <p:cNvSpPr>
            <a:spLocks noChangeArrowheads="1"/>
          </p:cNvSpPr>
          <p:nvPr userDrawn="1"/>
        </p:nvSpPr>
        <p:spPr bwMode="auto">
          <a:xfrm>
            <a:off x="0" y="914400"/>
            <a:ext cx="7696200" cy="762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12700">
            <a:noFill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9pPr>
    </p:titleStyle>
    <p:bodyStyle>
      <a:lvl1pPr marL="180975" indent="-180975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●"/>
        <a:defRPr sz="2000">
          <a:solidFill>
            <a:schemeClr val="accent1"/>
          </a:solidFill>
          <a:latin typeface="+mn-lt"/>
          <a:ea typeface="+mn-ea"/>
          <a:cs typeface="+mn-cs"/>
        </a:defRPr>
      </a:lvl1pPr>
      <a:lvl2pPr marL="541338" indent="-180975" algn="l" rtl="0" fontAlgn="base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2pPr>
      <a:lvl3pPr marL="901700" indent="-84138" algn="l" rtl="0" fontAlgn="base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●"/>
        <a:defRPr>
          <a:solidFill>
            <a:schemeClr val="bg2"/>
          </a:solidFill>
          <a:latin typeface="+mn-lt"/>
        </a:defRPr>
      </a:lvl3pPr>
      <a:lvl4pPr marL="1751013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15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61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3073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530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87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5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381000"/>
            <a:ext cx="8610600" cy="990600"/>
          </a:xfrm>
        </p:spPr>
        <p:txBody>
          <a:bodyPr/>
          <a:lstStyle/>
          <a:p>
            <a:pPr algn="l"/>
            <a:r>
              <a:rPr lang="en-US" sz="4000" dirty="0" smtClean="0">
                <a:solidFill>
                  <a:schemeClr val="bg2"/>
                </a:solidFill>
              </a:rPr>
              <a:t>Erie County Technical School</a:t>
            </a:r>
            <a:r>
              <a:rPr lang="en-US" sz="4000" dirty="0">
                <a:solidFill>
                  <a:schemeClr val="bg2"/>
                </a:solidFill>
              </a:rPr>
              <a:t/>
            </a:r>
            <a:br>
              <a:rPr lang="en-US" sz="4000" dirty="0">
                <a:solidFill>
                  <a:schemeClr val="bg2"/>
                </a:solidFill>
              </a:rPr>
            </a:br>
            <a:endParaRPr lang="en-US" sz="4000" dirty="0">
              <a:solidFill>
                <a:schemeClr val="bg2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5715000"/>
            <a:ext cx="6400800" cy="914400"/>
          </a:xfrm>
        </p:spPr>
        <p:txBody>
          <a:bodyPr/>
          <a:lstStyle/>
          <a:p>
            <a:pPr algn="l"/>
            <a:r>
              <a:rPr lang="en-US" sz="2000" dirty="0" smtClean="0">
                <a:solidFill>
                  <a:schemeClr val="bg2"/>
                </a:solidFill>
              </a:rPr>
              <a:t>Dave Kramer, Kirby Slear, &amp; Tim Roos </a:t>
            </a:r>
            <a:endParaRPr lang="en-US" dirty="0" smtClean="0">
              <a:solidFill>
                <a:schemeClr val="bg2"/>
              </a:solidFill>
            </a:endParaRPr>
          </a:p>
          <a:p>
            <a:pPr algn="l"/>
            <a:r>
              <a:rPr lang="en-US" dirty="0" smtClean="0">
                <a:solidFill>
                  <a:schemeClr val="bg2"/>
                </a:solidFill>
              </a:rPr>
              <a:t>October 22</a:t>
            </a:r>
            <a:r>
              <a:rPr lang="en-US" sz="2000" dirty="0" smtClean="0">
                <a:solidFill>
                  <a:schemeClr val="bg2"/>
                </a:solidFill>
              </a:rPr>
              <a:t>, 2015</a:t>
            </a:r>
            <a:endParaRPr lang="en-US" sz="2000" dirty="0">
              <a:solidFill>
                <a:schemeClr val="bg2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76200" y="1524000"/>
            <a:ext cx="861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 smtClean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Facility &amp; Energy Efficiency           Improvement Program</a:t>
            </a:r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40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 descr="http://www.pcam.org/pcam/images/2013logotra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-503238"/>
            <a:ext cx="1447800" cy="1047751"/>
          </a:xfrm>
          <a:prstGeom prst="rect">
            <a:avLst/>
          </a:prstGeom>
          <a:noFill/>
        </p:spPr>
      </p:pic>
      <p:pic>
        <p:nvPicPr>
          <p:cNvPr id="10" name="Picture 60" descr="Education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bg1">
                <a:tint val="45000"/>
                <a:satMod val="400000"/>
              </a:schemeClr>
            </a:duotone>
            <a:lum bright="100000"/>
          </a:blip>
          <a:srcRect/>
          <a:stretch>
            <a:fillRect/>
          </a:stretch>
        </p:blipFill>
        <p:spPr bwMode="auto">
          <a:xfrm>
            <a:off x="3048000" y="2819400"/>
            <a:ext cx="2986085" cy="17842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990600"/>
            <a:ext cx="7620000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319" y="271464"/>
            <a:ext cx="8229481" cy="797681"/>
          </a:xfrm>
        </p:spPr>
        <p:txBody>
          <a:bodyPr/>
          <a:lstStyle/>
          <a:p>
            <a:r>
              <a:rPr lang="en-US" sz="4000" dirty="0" smtClean="0"/>
              <a:t>Purpose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547094"/>
            <a:ext cx="8229481" cy="4701306"/>
          </a:xfrm>
        </p:spPr>
        <p:txBody>
          <a:bodyPr/>
          <a:lstStyle/>
          <a:p>
            <a:pPr marL="457200" indent="-457200" algn="ctr">
              <a:buClr>
                <a:schemeClr val="bg1"/>
              </a:buClr>
            </a:pPr>
            <a:endParaRPr lang="en-US" b="1" dirty="0" smtClean="0"/>
          </a:p>
          <a:p>
            <a:pPr marL="457200" indent="-457200" algn="ctr">
              <a:buClr>
                <a:schemeClr val="bg1"/>
              </a:buClr>
            </a:pPr>
            <a:endParaRPr lang="en-US" b="1" dirty="0" smtClean="0"/>
          </a:p>
          <a:p>
            <a:pPr marL="457200" indent="-457200" algn="ctr">
              <a:buClr>
                <a:schemeClr val="bg1"/>
              </a:buClr>
            </a:pPr>
            <a:r>
              <a:rPr lang="en-US" b="1" dirty="0" smtClean="0"/>
              <a:t>Why did ECTS want to explore Performance Contracting?</a:t>
            </a:r>
            <a:endParaRPr lang="en-US" dirty="0" smtClean="0">
              <a:solidFill>
                <a:schemeClr val="bg1"/>
              </a:solidFill>
            </a:endParaRPr>
          </a:p>
          <a:p>
            <a:pPr marL="457200" indent="-457200">
              <a:buClr>
                <a:schemeClr val="bg1"/>
              </a:buClr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457200" indent="-457200">
              <a:buClr>
                <a:schemeClr val="bg1"/>
              </a:buClr>
            </a:pPr>
            <a:endParaRPr lang="en-US" sz="2800" b="1" dirty="0" smtClean="0">
              <a:solidFill>
                <a:schemeClr val="bg1"/>
              </a:solidFill>
            </a:endParaRPr>
          </a:p>
          <a:p>
            <a:pPr marL="457200" indent="-457200">
              <a:buClr>
                <a:schemeClr val="bg1"/>
              </a:buClr>
            </a:pPr>
            <a:r>
              <a:rPr lang="en-US" sz="2400" b="1" i="1" dirty="0" smtClean="0"/>
              <a:t>        * To determine if a more financially attractive  opportunity exists through an ESCO partnership * </a:t>
            </a:r>
            <a:endParaRPr lang="en-US" sz="2400" i="1" dirty="0">
              <a:solidFill>
                <a:schemeClr val="bg1"/>
              </a:solidFill>
            </a:endParaRPr>
          </a:p>
        </p:txBody>
      </p:sp>
      <p:sp>
        <p:nvSpPr>
          <p:cNvPr id="5" name="Freeform 648"/>
          <p:cNvSpPr>
            <a:spLocks/>
          </p:cNvSpPr>
          <p:nvPr/>
        </p:nvSpPr>
        <p:spPr bwMode="auto">
          <a:xfrm>
            <a:off x="7924800" y="304800"/>
            <a:ext cx="914400" cy="798407"/>
          </a:xfrm>
          <a:custGeom>
            <a:avLst/>
            <a:gdLst/>
            <a:ahLst/>
            <a:cxnLst>
              <a:cxn ang="0">
                <a:pos x="174" y="9"/>
              </a:cxn>
              <a:cxn ang="0">
                <a:pos x="0" y="9"/>
              </a:cxn>
              <a:cxn ang="0">
                <a:pos x="0" y="280"/>
              </a:cxn>
              <a:cxn ang="0">
                <a:pos x="271" y="280"/>
              </a:cxn>
              <a:cxn ang="0">
                <a:pos x="271" y="0"/>
              </a:cxn>
              <a:cxn ang="0">
                <a:pos x="126" y="214"/>
              </a:cxn>
              <a:cxn ang="0">
                <a:pos x="76" y="132"/>
              </a:cxn>
            </a:cxnLst>
            <a:rect l="0" t="0" r="r" b="b"/>
            <a:pathLst>
              <a:path w="271" h="280">
                <a:moveTo>
                  <a:pt x="174" y="9"/>
                </a:moveTo>
                <a:cubicBezTo>
                  <a:pt x="0" y="9"/>
                  <a:pt x="0" y="9"/>
                  <a:pt x="0" y="9"/>
                </a:cubicBezTo>
                <a:cubicBezTo>
                  <a:pt x="0" y="280"/>
                  <a:pt x="0" y="280"/>
                  <a:pt x="0" y="280"/>
                </a:cubicBezTo>
                <a:cubicBezTo>
                  <a:pt x="271" y="280"/>
                  <a:pt x="271" y="280"/>
                  <a:pt x="271" y="280"/>
                </a:cubicBezTo>
                <a:cubicBezTo>
                  <a:pt x="271" y="0"/>
                  <a:pt x="271" y="0"/>
                  <a:pt x="271" y="0"/>
                </a:cubicBezTo>
                <a:cubicBezTo>
                  <a:pt x="126" y="214"/>
                  <a:pt x="126" y="214"/>
                  <a:pt x="126" y="214"/>
                </a:cubicBezTo>
                <a:cubicBezTo>
                  <a:pt x="126" y="214"/>
                  <a:pt x="104" y="146"/>
                  <a:pt x="76" y="132"/>
                </a:cubicBezTo>
              </a:path>
            </a:pathLst>
          </a:custGeom>
          <a:noFill/>
          <a:ln w="30163" cap="rnd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Performance Contracting?</a:t>
            </a:r>
            <a:endParaRPr lang="en-US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514600" y="1574800"/>
            <a:ext cx="6477000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18000" bIns="10800"/>
          <a:lstStyle/>
          <a:p>
            <a:pPr marL="180975" indent="-180975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Arial" charset="0"/>
              <a:buChar char="●"/>
            </a:pPr>
            <a:r>
              <a:rPr lang="en-US" sz="2000" dirty="0" smtClean="0">
                <a:solidFill>
                  <a:schemeClr val="accent1"/>
                </a:solidFill>
              </a:rPr>
              <a:t>Performance Contracting Overview</a:t>
            </a:r>
            <a:endParaRPr lang="en-US" sz="2000" dirty="0">
              <a:solidFill>
                <a:schemeClr val="accent1"/>
              </a:solidFill>
            </a:endParaRPr>
          </a:p>
          <a:p>
            <a:pPr marL="541338" lvl="1" indent="-180975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Font typeface="Arial" charset="0"/>
              <a:buChar char="●"/>
            </a:pPr>
            <a:r>
              <a:rPr lang="en-US" dirty="0" smtClean="0">
                <a:solidFill>
                  <a:schemeClr val="bg2"/>
                </a:solidFill>
              </a:rPr>
              <a:t>Alternative to traditional construction (Act 39 of 2010)</a:t>
            </a:r>
          </a:p>
          <a:p>
            <a:pPr marL="541338" lvl="1" indent="-180975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Font typeface="Arial" charset="0"/>
              <a:buChar char="●"/>
            </a:pPr>
            <a:r>
              <a:rPr lang="en-US" dirty="0" smtClean="0">
                <a:solidFill>
                  <a:schemeClr val="bg2"/>
                </a:solidFill>
              </a:rPr>
              <a:t>Make needed facility improvements</a:t>
            </a:r>
            <a:endParaRPr lang="en-US" dirty="0">
              <a:solidFill>
                <a:schemeClr val="bg2"/>
              </a:solidFill>
            </a:endParaRPr>
          </a:p>
          <a:p>
            <a:pPr marL="541338" lvl="1" indent="-180975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Font typeface="Arial" charset="0"/>
              <a:buChar char="●"/>
            </a:pPr>
            <a:r>
              <a:rPr lang="en-US" dirty="0">
                <a:solidFill>
                  <a:schemeClr val="bg2"/>
                </a:solidFill>
              </a:rPr>
              <a:t>Turn-key solution </a:t>
            </a:r>
            <a:endParaRPr lang="en-US" dirty="0" smtClean="0">
              <a:solidFill>
                <a:schemeClr val="bg2"/>
              </a:solidFill>
            </a:endParaRPr>
          </a:p>
          <a:p>
            <a:pPr marL="541338" lvl="1" indent="-180975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Font typeface="Arial" charset="0"/>
              <a:buChar char="●"/>
            </a:pPr>
            <a:r>
              <a:rPr lang="en-US" dirty="0" smtClean="0">
                <a:solidFill>
                  <a:schemeClr val="bg2"/>
                </a:solidFill>
              </a:rPr>
              <a:t>Variety of financing options</a:t>
            </a:r>
          </a:p>
          <a:p>
            <a:pPr marL="541338" lvl="1" indent="-180975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</a:pPr>
            <a:endParaRPr lang="en-US" dirty="0">
              <a:solidFill>
                <a:schemeClr val="bg2"/>
              </a:solidFill>
            </a:endParaRPr>
          </a:p>
          <a:p>
            <a:pPr marL="180975" indent="-180975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Arial" charset="0"/>
              <a:buNone/>
            </a:pPr>
            <a:endParaRPr lang="en-US" sz="800" dirty="0" smtClean="0">
              <a:solidFill>
                <a:schemeClr val="accent1"/>
              </a:solidFill>
            </a:endParaRPr>
          </a:p>
          <a:p>
            <a:pPr marL="180975" indent="-180975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Arial" charset="0"/>
              <a:buNone/>
            </a:pPr>
            <a:endParaRPr lang="en-US" sz="800" dirty="0" smtClean="0">
              <a:solidFill>
                <a:schemeClr val="accent1"/>
              </a:solidFill>
            </a:endParaRPr>
          </a:p>
          <a:p>
            <a:pPr marL="180975" indent="-180975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Arial" charset="0"/>
              <a:buNone/>
            </a:pPr>
            <a:endParaRPr lang="en-US" sz="800" dirty="0" smtClean="0">
              <a:solidFill>
                <a:schemeClr val="accent1"/>
              </a:solidFill>
            </a:endParaRPr>
          </a:p>
          <a:p>
            <a:pPr marL="180975" indent="-180975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Arial" charset="0"/>
              <a:buChar char="●"/>
            </a:pPr>
            <a:r>
              <a:rPr lang="en-US" sz="2000" dirty="0" smtClean="0">
                <a:solidFill>
                  <a:schemeClr val="accent1"/>
                </a:solidFill>
              </a:rPr>
              <a:t>Improved Construction Experience</a:t>
            </a:r>
          </a:p>
          <a:p>
            <a:pPr marL="541338" lvl="1" indent="-180975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Font typeface="Arial" charset="0"/>
              <a:buChar char="●"/>
            </a:pPr>
            <a:r>
              <a:rPr lang="en-US" dirty="0" smtClean="0">
                <a:solidFill>
                  <a:schemeClr val="bg2"/>
                </a:solidFill>
              </a:rPr>
              <a:t>Drives energy and/or cost savings</a:t>
            </a:r>
          </a:p>
          <a:p>
            <a:pPr marL="541338" lvl="1" indent="-180975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Font typeface="Arial" charset="0"/>
              <a:buChar char="●"/>
            </a:pPr>
            <a:r>
              <a:rPr lang="en-US" dirty="0" smtClean="0">
                <a:solidFill>
                  <a:schemeClr val="bg2"/>
                </a:solidFill>
              </a:rPr>
              <a:t>Budget certainty (no change orders)</a:t>
            </a:r>
          </a:p>
          <a:p>
            <a:pPr marL="541338" lvl="1" indent="-180975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Font typeface="Arial" charset="0"/>
              <a:buChar char="●"/>
            </a:pPr>
            <a:r>
              <a:rPr lang="en-US" dirty="0" smtClean="0">
                <a:solidFill>
                  <a:schemeClr val="bg2"/>
                </a:solidFill>
              </a:rPr>
              <a:t>ESCO is single source of accountability</a:t>
            </a:r>
          </a:p>
          <a:p>
            <a:pPr marL="998538" lvl="2" indent="-180975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Font typeface="Arial" charset="0"/>
              <a:buChar char="●"/>
            </a:pPr>
            <a:r>
              <a:rPr lang="en-US" dirty="0" smtClean="0">
                <a:solidFill>
                  <a:schemeClr val="bg2"/>
                </a:solidFill>
              </a:rPr>
              <a:t>Responsible for bidding process</a:t>
            </a:r>
          </a:p>
          <a:p>
            <a:pPr marL="998538" lvl="2" indent="-180975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Font typeface="Arial" charset="0"/>
              <a:buChar char="●"/>
            </a:pPr>
            <a:r>
              <a:rPr lang="en-US" dirty="0" smtClean="0">
                <a:solidFill>
                  <a:schemeClr val="bg2"/>
                </a:solidFill>
              </a:rPr>
              <a:t>Handles design &amp; installation</a:t>
            </a:r>
          </a:p>
          <a:p>
            <a:pPr marL="541338" lvl="1" indent="-180975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Font typeface="Arial" charset="0"/>
              <a:buChar char="●"/>
            </a:pPr>
            <a:r>
              <a:rPr lang="en-US" dirty="0" smtClean="0">
                <a:solidFill>
                  <a:schemeClr val="bg2"/>
                </a:solidFill>
              </a:rPr>
              <a:t>Ensures quality installation (avoid issues of low-bid)</a:t>
            </a:r>
          </a:p>
          <a:p>
            <a:pPr marL="541338" lvl="1" indent="-180975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Font typeface="Arial" charset="0"/>
              <a:buChar char="●"/>
            </a:pPr>
            <a:r>
              <a:rPr lang="en-US" dirty="0" smtClean="0">
                <a:solidFill>
                  <a:schemeClr val="bg2"/>
                </a:solidFill>
              </a:rPr>
              <a:t>Improved process leads to faster installation / completion</a:t>
            </a:r>
          </a:p>
          <a:p>
            <a:pPr marL="84138" indent="-180975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Font typeface="Arial" charset="0"/>
              <a:buChar char="●"/>
            </a:pPr>
            <a:endParaRPr lang="en-US" dirty="0" smtClean="0">
              <a:solidFill>
                <a:schemeClr val="bg2"/>
              </a:solidFill>
            </a:endParaRPr>
          </a:p>
          <a:p>
            <a:pPr marL="541338" lvl="1" indent="-180975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</a:pP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8" name="Picture 6" descr="Doll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114800"/>
            <a:ext cx="887889" cy="1441450"/>
          </a:xfrm>
          <a:prstGeom prst="rect">
            <a:avLst/>
          </a:prstGeom>
          <a:noFill/>
        </p:spPr>
      </p:pic>
      <p:pic>
        <p:nvPicPr>
          <p:cNvPr id="9" name="Picture 7" descr="Puzz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981200"/>
            <a:ext cx="1693863" cy="936625"/>
          </a:xfrm>
          <a:prstGeom prst="rect">
            <a:avLst/>
          </a:prstGeom>
          <a:noFill/>
        </p:spPr>
      </p:pic>
      <p:pic>
        <p:nvPicPr>
          <p:cNvPr id="10" name="Picture 5" descr="Helme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339725"/>
            <a:ext cx="1216025" cy="727075"/>
          </a:xfrm>
          <a:prstGeom prst="rect">
            <a:avLst/>
          </a:prstGeom>
          <a:noFill/>
        </p:spPr>
      </p:pic>
      <p:pic>
        <p:nvPicPr>
          <p:cNvPr id="12" name="Picture 97" descr="Equa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5000" y="4648200"/>
            <a:ext cx="609600" cy="5609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Partnership </a:t>
            </a:r>
            <a:endParaRPr lang="en-US" dirty="0"/>
          </a:p>
        </p:txBody>
      </p:sp>
      <p:sp>
        <p:nvSpPr>
          <p:cNvPr id="4" name="Content Placeholder 4"/>
          <p:cNvSpPr>
            <a:spLocks noGrp="1"/>
          </p:cNvSpPr>
          <p:nvPr>
            <p:ph idx="1"/>
          </p:nvPr>
        </p:nvSpPr>
        <p:spPr>
          <a:xfrm>
            <a:off x="431800" y="1295400"/>
            <a:ext cx="8280400" cy="3581400"/>
          </a:xfrm>
        </p:spPr>
        <p:txBody>
          <a:bodyPr/>
          <a:lstStyle/>
          <a:p>
            <a:r>
              <a:rPr lang="en-US" dirty="0" smtClean="0"/>
              <a:t>Engagement with Administration</a:t>
            </a:r>
          </a:p>
          <a:p>
            <a:pPr lvl="1"/>
            <a:r>
              <a:rPr lang="en-US" dirty="0" smtClean="0"/>
              <a:t>Working with administration several months</a:t>
            </a:r>
          </a:p>
          <a:p>
            <a:pPr lvl="1"/>
            <a:r>
              <a:rPr lang="en-US" dirty="0" smtClean="0"/>
              <a:t>Collaboration on ECTS needs, goals, and parameters</a:t>
            </a:r>
          </a:p>
          <a:p>
            <a:pPr lvl="1"/>
            <a:r>
              <a:rPr lang="en-US" dirty="0" smtClean="0"/>
              <a:t>Co-development of technical solution with Mr. VonVolkenburg </a:t>
            </a:r>
          </a:p>
          <a:p>
            <a:pPr lvl="1"/>
            <a:endParaRPr lang="en-US" sz="1200" dirty="0" smtClean="0"/>
          </a:p>
          <a:p>
            <a:pPr lvl="1"/>
            <a:endParaRPr lang="en-US" sz="600" dirty="0" smtClean="0"/>
          </a:p>
          <a:p>
            <a:r>
              <a:rPr lang="en-US" dirty="0" smtClean="0"/>
              <a:t>Partnership Approach </a:t>
            </a:r>
          </a:p>
          <a:p>
            <a:pPr lvl="1"/>
            <a:r>
              <a:rPr lang="en-US" dirty="0" smtClean="0"/>
              <a:t>Top Priorities:</a:t>
            </a:r>
          </a:p>
          <a:p>
            <a:pPr lvl="2">
              <a:buNone/>
            </a:pPr>
            <a:r>
              <a:rPr lang="en-US" dirty="0" smtClean="0"/>
              <a:t>1) Help ECTS achieve greatest overall value on project</a:t>
            </a:r>
          </a:p>
          <a:p>
            <a:pPr lvl="2">
              <a:buNone/>
            </a:pPr>
            <a:r>
              <a:rPr lang="en-US" dirty="0" smtClean="0"/>
              <a:t>2) Focus in areas of expertise &amp; positive impact</a:t>
            </a:r>
          </a:p>
          <a:p>
            <a:pPr lvl="2">
              <a:buNone/>
            </a:pPr>
            <a:endParaRPr lang="en-US" sz="1200" dirty="0" smtClean="0"/>
          </a:p>
          <a:p>
            <a:pPr lvl="2">
              <a:buNone/>
            </a:pPr>
            <a:endParaRPr lang="en-US" sz="600" dirty="0" smtClean="0"/>
          </a:p>
          <a:p>
            <a:r>
              <a:rPr lang="en-US" dirty="0" smtClean="0"/>
              <a:t>Project Drivers </a:t>
            </a:r>
          </a:p>
          <a:p>
            <a:pPr lvl="1"/>
            <a:r>
              <a:rPr lang="en-US" dirty="0" smtClean="0"/>
              <a:t>Reduced financial impact</a:t>
            </a:r>
          </a:p>
          <a:p>
            <a:pPr lvl="1"/>
            <a:r>
              <a:rPr lang="en-US" dirty="0" smtClean="0"/>
              <a:t>Energy efficiency</a:t>
            </a:r>
          </a:p>
          <a:p>
            <a:pPr lvl="1"/>
            <a:r>
              <a:rPr lang="en-US" dirty="0" smtClean="0"/>
              <a:t>Ease of maintenance</a:t>
            </a:r>
          </a:p>
          <a:p>
            <a:pPr lvl="1"/>
            <a:r>
              <a:rPr lang="en-US" dirty="0" smtClean="0"/>
              <a:t>Student enrichment opportunities </a:t>
            </a:r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  <p:pic>
        <p:nvPicPr>
          <p:cNvPr id="6" name="Picture 57" descr="Handshak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7800" y="381000"/>
            <a:ext cx="1270000" cy="638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Accomplished to Date </a:t>
            </a:r>
            <a:endParaRPr lang="en-US" dirty="0"/>
          </a:p>
        </p:txBody>
      </p:sp>
      <p:sp>
        <p:nvSpPr>
          <p:cNvPr id="4" name="Content Placeholder 4"/>
          <p:cNvSpPr>
            <a:spLocks noGrp="1"/>
          </p:cNvSpPr>
          <p:nvPr>
            <p:ph sz="half" idx="1"/>
          </p:nvPr>
        </p:nvSpPr>
        <p:spPr>
          <a:xfrm>
            <a:off x="431800" y="1524000"/>
            <a:ext cx="4064000" cy="4525962"/>
          </a:xfrm>
        </p:spPr>
        <p:txBody>
          <a:bodyPr/>
          <a:lstStyle/>
          <a:p>
            <a:r>
              <a:rPr lang="en-US" sz="2000" dirty="0" smtClean="0"/>
              <a:t>Several Site Visits</a:t>
            </a:r>
          </a:p>
          <a:p>
            <a:pPr lvl="1"/>
            <a:r>
              <a:rPr lang="en-US" sz="1800" dirty="0" smtClean="0"/>
              <a:t>Engineering</a:t>
            </a:r>
          </a:p>
          <a:p>
            <a:pPr lvl="1"/>
            <a:r>
              <a:rPr lang="en-US" sz="1800" dirty="0" smtClean="0"/>
              <a:t>Construction</a:t>
            </a:r>
          </a:p>
          <a:p>
            <a:pPr lvl="1"/>
            <a:r>
              <a:rPr lang="en-US" sz="1800" dirty="0" smtClean="0"/>
              <a:t>Mechanical</a:t>
            </a:r>
          </a:p>
          <a:p>
            <a:pPr lvl="1"/>
            <a:r>
              <a:rPr lang="en-US" sz="1800" dirty="0" smtClean="0"/>
              <a:t>Electrical</a:t>
            </a:r>
          </a:p>
          <a:p>
            <a:pPr lvl="1"/>
            <a:r>
              <a:rPr lang="en-US" sz="1800" dirty="0" smtClean="0"/>
              <a:t>Controls</a:t>
            </a:r>
          </a:p>
          <a:p>
            <a:pPr lvl="1"/>
            <a:r>
              <a:rPr lang="en-US" sz="1800" dirty="0" smtClean="0"/>
              <a:t>Roofing</a:t>
            </a:r>
          </a:p>
          <a:p>
            <a:pPr lvl="1"/>
            <a:r>
              <a:rPr lang="en-US" sz="1800" dirty="0" smtClean="0"/>
              <a:t>Windows </a:t>
            </a:r>
          </a:p>
          <a:p>
            <a:pPr lvl="1"/>
            <a:r>
              <a:rPr lang="en-US" sz="1800" dirty="0" smtClean="0"/>
              <a:t>Plumbing</a:t>
            </a:r>
          </a:p>
          <a:p>
            <a:pPr lvl="1"/>
            <a:endParaRPr lang="en-US" sz="1200" dirty="0" smtClean="0"/>
          </a:p>
          <a:p>
            <a:r>
              <a:rPr lang="en-US" sz="2000" dirty="0" smtClean="0"/>
              <a:t>Utility &amp; Energy</a:t>
            </a:r>
            <a:endParaRPr lang="en-US" dirty="0" smtClean="0"/>
          </a:p>
          <a:p>
            <a:pPr lvl="1"/>
            <a:r>
              <a:rPr lang="en-US" sz="1800" dirty="0" smtClean="0"/>
              <a:t>Data gathering </a:t>
            </a:r>
          </a:p>
          <a:p>
            <a:pPr lvl="1"/>
            <a:r>
              <a:rPr lang="en-US" sz="1800" dirty="0" smtClean="0"/>
              <a:t>Energy baseline development</a:t>
            </a:r>
          </a:p>
          <a:p>
            <a:pPr lvl="1"/>
            <a:r>
              <a:rPr lang="en-US" sz="1800" dirty="0" smtClean="0"/>
              <a:t>Savings projections </a:t>
            </a:r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64000" cy="4525962"/>
          </a:xfrm>
        </p:spPr>
        <p:txBody>
          <a:bodyPr/>
          <a:lstStyle/>
          <a:p>
            <a:r>
              <a:rPr lang="en-US" sz="2000" dirty="0" smtClean="0"/>
              <a:t>Conceptual Design</a:t>
            </a:r>
          </a:p>
          <a:p>
            <a:pPr lvl="1"/>
            <a:r>
              <a:rPr lang="en-US" sz="1800" dirty="0" smtClean="0"/>
              <a:t>Engineering &amp; design</a:t>
            </a:r>
          </a:p>
          <a:p>
            <a:pPr lvl="1"/>
            <a:r>
              <a:rPr lang="en-US" sz="1800" dirty="0" smtClean="0"/>
              <a:t>Scope of work</a:t>
            </a:r>
          </a:p>
          <a:p>
            <a:pPr lvl="1"/>
            <a:r>
              <a:rPr lang="en-US" sz="1800" dirty="0" smtClean="0"/>
              <a:t>Equipment counts</a:t>
            </a:r>
          </a:p>
          <a:p>
            <a:pPr lvl="1"/>
            <a:r>
              <a:rPr lang="en-US" sz="1800" dirty="0" smtClean="0"/>
              <a:t>Cost projections</a:t>
            </a:r>
          </a:p>
          <a:p>
            <a:pPr lvl="1"/>
            <a:r>
              <a:rPr lang="en-US" sz="1800" dirty="0" smtClean="0"/>
              <a:t>Installation plan</a:t>
            </a:r>
          </a:p>
          <a:p>
            <a:pPr lvl="1">
              <a:buNone/>
            </a:pPr>
            <a:endParaRPr lang="en-US" sz="1800" dirty="0" smtClean="0"/>
          </a:p>
          <a:p>
            <a:r>
              <a:rPr lang="en-US" sz="2000" dirty="0" smtClean="0"/>
              <a:t>Comprehensive Solution</a:t>
            </a:r>
          </a:p>
        </p:txBody>
      </p:sp>
      <p:sp>
        <p:nvSpPr>
          <p:cNvPr id="7" name="Freeform 308"/>
          <p:cNvSpPr>
            <a:spLocks/>
          </p:cNvSpPr>
          <p:nvPr/>
        </p:nvSpPr>
        <p:spPr bwMode="auto">
          <a:xfrm>
            <a:off x="7772400" y="228600"/>
            <a:ext cx="990600" cy="990600"/>
          </a:xfrm>
          <a:custGeom>
            <a:avLst/>
            <a:gdLst/>
            <a:ahLst/>
            <a:cxnLst>
              <a:cxn ang="0">
                <a:pos x="409" y="267"/>
              </a:cxn>
              <a:cxn ang="0">
                <a:pos x="360" y="192"/>
              </a:cxn>
              <a:cxn ang="0">
                <a:pos x="313" y="178"/>
              </a:cxn>
              <a:cxn ang="0">
                <a:pos x="239" y="0"/>
              </a:cxn>
              <a:cxn ang="0">
                <a:pos x="183" y="192"/>
              </a:cxn>
              <a:cxn ang="0">
                <a:pos x="197" y="169"/>
              </a:cxn>
              <a:cxn ang="0">
                <a:pos x="239" y="26"/>
              </a:cxn>
              <a:cxn ang="0">
                <a:pos x="287" y="165"/>
              </a:cxn>
              <a:cxn ang="0">
                <a:pos x="309" y="220"/>
              </a:cxn>
              <a:cxn ang="0">
                <a:pos x="348" y="217"/>
              </a:cxn>
              <a:cxn ang="0">
                <a:pos x="429" y="390"/>
              </a:cxn>
              <a:cxn ang="0">
                <a:pos x="329" y="392"/>
              </a:cxn>
              <a:cxn ang="0">
                <a:pos x="235" y="367"/>
              </a:cxn>
              <a:cxn ang="0">
                <a:pos x="173" y="385"/>
              </a:cxn>
              <a:cxn ang="0">
                <a:pos x="157" y="352"/>
              </a:cxn>
              <a:cxn ang="0">
                <a:pos x="207" y="336"/>
              </a:cxn>
              <a:cxn ang="0">
                <a:pos x="228" y="338"/>
              </a:cxn>
              <a:cxn ang="0">
                <a:pos x="228" y="339"/>
              </a:cxn>
              <a:cxn ang="0">
                <a:pos x="229" y="340"/>
              </a:cxn>
              <a:cxn ang="0">
                <a:pos x="230" y="341"/>
              </a:cxn>
              <a:cxn ang="0">
                <a:pos x="231" y="341"/>
              </a:cxn>
              <a:cxn ang="0">
                <a:pos x="241" y="344"/>
              </a:cxn>
              <a:cxn ang="0">
                <a:pos x="242" y="344"/>
              </a:cxn>
              <a:cxn ang="0">
                <a:pos x="243" y="344"/>
              </a:cxn>
              <a:cxn ang="0">
                <a:pos x="244" y="343"/>
              </a:cxn>
              <a:cxn ang="0">
                <a:pos x="245" y="343"/>
              </a:cxn>
              <a:cxn ang="0">
                <a:pos x="246" y="342"/>
              </a:cxn>
              <a:cxn ang="0">
                <a:pos x="247" y="342"/>
              </a:cxn>
              <a:cxn ang="0">
                <a:pos x="248" y="341"/>
              </a:cxn>
              <a:cxn ang="0">
                <a:pos x="249" y="340"/>
              </a:cxn>
              <a:cxn ang="0">
                <a:pos x="249" y="339"/>
              </a:cxn>
              <a:cxn ang="0">
                <a:pos x="252" y="330"/>
              </a:cxn>
              <a:cxn ang="0">
                <a:pos x="252" y="329"/>
              </a:cxn>
              <a:cxn ang="0">
                <a:pos x="252" y="328"/>
              </a:cxn>
              <a:cxn ang="0">
                <a:pos x="251" y="326"/>
              </a:cxn>
              <a:cxn ang="0">
                <a:pos x="251" y="325"/>
              </a:cxn>
              <a:cxn ang="0">
                <a:pos x="187" y="217"/>
              </a:cxn>
              <a:cxn ang="0">
                <a:pos x="122" y="208"/>
              </a:cxn>
              <a:cxn ang="0">
                <a:pos x="65" y="231"/>
              </a:cxn>
              <a:cxn ang="0">
                <a:pos x="2" y="246"/>
              </a:cxn>
              <a:cxn ang="0">
                <a:pos x="112" y="461"/>
              </a:cxn>
              <a:cxn ang="0">
                <a:pos x="126" y="467"/>
              </a:cxn>
              <a:cxn ang="0">
                <a:pos x="215" y="438"/>
              </a:cxn>
              <a:cxn ang="0">
                <a:pos x="130" y="440"/>
              </a:cxn>
              <a:cxn ang="0">
                <a:pos x="79" y="256"/>
              </a:cxn>
              <a:cxn ang="0">
                <a:pos x="99" y="228"/>
              </a:cxn>
              <a:cxn ang="0">
                <a:pos x="113" y="240"/>
              </a:cxn>
              <a:cxn ang="0">
                <a:pos x="128" y="251"/>
              </a:cxn>
              <a:cxn ang="0">
                <a:pos x="208" y="298"/>
              </a:cxn>
              <a:cxn ang="0">
                <a:pos x="183" y="322"/>
              </a:cxn>
              <a:cxn ang="0">
                <a:pos x="134" y="340"/>
              </a:cxn>
              <a:cxn ang="0">
                <a:pos x="159" y="408"/>
              </a:cxn>
              <a:cxn ang="0">
                <a:pos x="242" y="393"/>
              </a:cxn>
              <a:cxn ang="0">
                <a:pos x="401" y="430"/>
              </a:cxn>
              <a:cxn ang="0">
                <a:pos x="455" y="381"/>
              </a:cxn>
            </a:cxnLst>
            <a:rect l="0" t="0" r="r" b="b"/>
            <a:pathLst>
              <a:path w="457" h="468">
                <a:moveTo>
                  <a:pt x="455" y="381"/>
                </a:moveTo>
                <a:cubicBezTo>
                  <a:pt x="451" y="348"/>
                  <a:pt x="428" y="301"/>
                  <a:pt x="409" y="267"/>
                </a:cubicBezTo>
                <a:cubicBezTo>
                  <a:pt x="400" y="250"/>
                  <a:pt x="390" y="233"/>
                  <a:pt x="380" y="218"/>
                </a:cubicBezTo>
                <a:cubicBezTo>
                  <a:pt x="366" y="195"/>
                  <a:pt x="363" y="194"/>
                  <a:pt x="360" y="192"/>
                </a:cubicBezTo>
                <a:cubicBezTo>
                  <a:pt x="357" y="190"/>
                  <a:pt x="350" y="186"/>
                  <a:pt x="325" y="196"/>
                </a:cubicBezTo>
                <a:cubicBezTo>
                  <a:pt x="313" y="178"/>
                  <a:pt x="313" y="178"/>
                  <a:pt x="313" y="178"/>
                </a:cubicBezTo>
                <a:cubicBezTo>
                  <a:pt x="332" y="158"/>
                  <a:pt x="343" y="132"/>
                  <a:pt x="343" y="104"/>
                </a:cubicBezTo>
                <a:cubicBezTo>
                  <a:pt x="343" y="46"/>
                  <a:pt x="297" y="0"/>
                  <a:pt x="239" y="0"/>
                </a:cubicBezTo>
                <a:cubicBezTo>
                  <a:pt x="182" y="0"/>
                  <a:pt x="135" y="46"/>
                  <a:pt x="135" y="104"/>
                </a:cubicBezTo>
                <a:cubicBezTo>
                  <a:pt x="135" y="140"/>
                  <a:pt x="153" y="172"/>
                  <a:pt x="183" y="192"/>
                </a:cubicBezTo>
                <a:cubicBezTo>
                  <a:pt x="189" y="196"/>
                  <a:pt x="197" y="194"/>
                  <a:pt x="201" y="188"/>
                </a:cubicBezTo>
                <a:cubicBezTo>
                  <a:pt x="205" y="181"/>
                  <a:pt x="204" y="173"/>
                  <a:pt x="197" y="169"/>
                </a:cubicBezTo>
                <a:cubicBezTo>
                  <a:pt x="175" y="155"/>
                  <a:pt x="162" y="131"/>
                  <a:pt x="162" y="104"/>
                </a:cubicBezTo>
                <a:cubicBezTo>
                  <a:pt x="162" y="61"/>
                  <a:pt x="196" y="26"/>
                  <a:pt x="239" y="26"/>
                </a:cubicBezTo>
                <a:cubicBezTo>
                  <a:pt x="282" y="26"/>
                  <a:pt x="317" y="61"/>
                  <a:pt x="317" y="104"/>
                </a:cubicBezTo>
                <a:cubicBezTo>
                  <a:pt x="317" y="128"/>
                  <a:pt x="306" y="150"/>
                  <a:pt x="287" y="165"/>
                </a:cubicBezTo>
                <a:cubicBezTo>
                  <a:pt x="282" y="169"/>
                  <a:pt x="281" y="177"/>
                  <a:pt x="284" y="182"/>
                </a:cubicBezTo>
                <a:cubicBezTo>
                  <a:pt x="309" y="220"/>
                  <a:pt x="309" y="220"/>
                  <a:pt x="309" y="220"/>
                </a:cubicBezTo>
                <a:cubicBezTo>
                  <a:pt x="313" y="226"/>
                  <a:pt x="320" y="228"/>
                  <a:pt x="326" y="225"/>
                </a:cubicBezTo>
                <a:cubicBezTo>
                  <a:pt x="334" y="221"/>
                  <a:pt x="343" y="218"/>
                  <a:pt x="348" y="217"/>
                </a:cubicBezTo>
                <a:cubicBezTo>
                  <a:pt x="355" y="226"/>
                  <a:pt x="373" y="255"/>
                  <a:pt x="391" y="289"/>
                </a:cubicBezTo>
                <a:cubicBezTo>
                  <a:pt x="416" y="335"/>
                  <a:pt x="430" y="371"/>
                  <a:pt x="429" y="390"/>
                </a:cubicBezTo>
                <a:cubicBezTo>
                  <a:pt x="429" y="394"/>
                  <a:pt x="428" y="397"/>
                  <a:pt x="427" y="397"/>
                </a:cubicBezTo>
                <a:cubicBezTo>
                  <a:pt x="423" y="401"/>
                  <a:pt x="405" y="411"/>
                  <a:pt x="329" y="392"/>
                </a:cubicBezTo>
                <a:cubicBezTo>
                  <a:pt x="286" y="381"/>
                  <a:pt x="246" y="366"/>
                  <a:pt x="246" y="366"/>
                </a:cubicBezTo>
                <a:cubicBezTo>
                  <a:pt x="242" y="365"/>
                  <a:pt x="239" y="365"/>
                  <a:pt x="235" y="367"/>
                </a:cubicBezTo>
                <a:cubicBezTo>
                  <a:pt x="235" y="367"/>
                  <a:pt x="222" y="374"/>
                  <a:pt x="206" y="379"/>
                </a:cubicBezTo>
                <a:cubicBezTo>
                  <a:pt x="180" y="388"/>
                  <a:pt x="173" y="385"/>
                  <a:pt x="173" y="385"/>
                </a:cubicBezTo>
                <a:cubicBezTo>
                  <a:pt x="169" y="383"/>
                  <a:pt x="164" y="379"/>
                  <a:pt x="159" y="368"/>
                </a:cubicBezTo>
                <a:cubicBezTo>
                  <a:pt x="155" y="360"/>
                  <a:pt x="156" y="354"/>
                  <a:pt x="157" y="352"/>
                </a:cubicBezTo>
                <a:cubicBezTo>
                  <a:pt x="176" y="349"/>
                  <a:pt x="195" y="347"/>
                  <a:pt x="195" y="347"/>
                </a:cubicBezTo>
                <a:cubicBezTo>
                  <a:pt x="201" y="347"/>
                  <a:pt x="206" y="342"/>
                  <a:pt x="207" y="336"/>
                </a:cubicBezTo>
                <a:cubicBezTo>
                  <a:pt x="208" y="328"/>
                  <a:pt x="211" y="324"/>
                  <a:pt x="212" y="324"/>
                </a:cubicBezTo>
                <a:cubicBezTo>
                  <a:pt x="214" y="323"/>
                  <a:pt x="221" y="327"/>
                  <a:pt x="228" y="338"/>
                </a:cubicBezTo>
                <a:cubicBezTo>
                  <a:pt x="228" y="338"/>
                  <a:pt x="228" y="338"/>
                  <a:pt x="228" y="338"/>
                </a:cubicBezTo>
                <a:cubicBezTo>
                  <a:pt x="228" y="338"/>
                  <a:pt x="228" y="339"/>
                  <a:pt x="228" y="339"/>
                </a:cubicBezTo>
                <a:cubicBezTo>
                  <a:pt x="229" y="339"/>
                  <a:pt x="229" y="339"/>
                  <a:pt x="229" y="339"/>
                </a:cubicBezTo>
                <a:cubicBezTo>
                  <a:pt x="229" y="339"/>
                  <a:pt x="229" y="340"/>
                  <a:pt x="229" y="340"/>
                </a:cubicBezTo>
                <a:cubicBezTo>
                  <a:pt x="229" y="340"/>
                  <a:pt x="229" y="340"/>
                  <a:pt x="229" y="340"/>
                </a:cubicBezTo>
                <a:cubicBezTo>
                  <a:pt x="230" y="340"/>
                  <a:pt x="230" y="341"/>
                  <a:pt x="230" y="341"/>
                </a:cubicBezTo>
                <a:cubicBezTo>
                  <a:pt x="230" y="341"/>
                  <a:pt x="230" y="341"/>
                  <a:pt x="230" y="341"/>
                </a:cubicBezTo>
                <a:cubicBezTo>
                  <a:pt x="231" y="341"/>
                  <a:pt x="231" y="341"/>
                  <a:pt x="231" y="341"/>
                </a:cubicBezTo>
                <a:cubicBezTo>
                  <a:pt x="232" y="342"/>
                  <a:pt x="234" y="343"/>
                  <a:pt x="235" y="344"/>
                </a:cubicBezTo>
                <a:cubicBezTo>
                  <a:pt x="237" y="344"/>
                  <a:pt x="239" y="344"/>
                  <a:pt x="241" y="344"/>
                </a:cubicBezTo>
                <a:cubicBezTo>
                  <a:pt x="241" y="344"/>
                  <a:pt x="241" y="344"/>
                  <a:pt x="241" y="344"/>
                </a:cubicBezTo>
                <a:cubicBezTo>
                  <a:pt x="241" y="344"/>
                  <a:pt x="241" y="344"/>
                  <a:pt x="242" y="344"/>
                </a:cubicBezTo>
                <a:cubicBezTo>
                  <a:pt x="242" y="344"/>
                  <a:pt x="242" y="344"/>
                  <a:pt x="242" y="344"/>
                </a:cubicBezTo>
                <a:cubicBezTo>
                  <a:pt x="242" y="344"/>
                  <a:pt x="243" y="344"/>
                  <a:pt x="243" y="344"/>
                </a:cubicBezTo>
                <a:cubicBezTo>
                  <a:pt x="243" y="344"/>
                  <a:pt x="243" y="344"/>
                  <a:pt x="244" y="343"/>
                </a:cubicBezTo>
                <a:cubicBezTo>
                  <a:pt x="244" y="343"/>
                  <a:pt x="244" y="343"/>
                  <a:pt x="244" y="343"/>
                </a:cubicBezTo>
                <a:cubicBezTo>
                  <a:pt x="244" y="343"/>
                  <a:pt x="245" y="343"/>
                  <a:pt x="245" y="343"/>
                </a:cubicBezTo>
                <a:cubicBezTo>
                  <a:pt x="245" y="343"/>
                  <a:pt x="245" y="343"/>
                  <a:pt x="245" y="343"/>
                </a:cubicBezTo>
                <a:cubicBezTo>
                  <a:pt x="245" y="343"/>
                  <a:pt x="245" y="343"/>
                  <a:pt x="245" y="343"/>
                </a:cubicBezTo>
                <a:cubicBezTo>
                  <a:pt x="246" y="342"/>
                  <a:pt x="246" y="342"/>
                  <a:pt x="246" y="342"/>
                </a:cubicBezTo>
                <a:cubicBezTo>
                  <a:pt x="246" y="342"/>
                  <a:pt x="246" y="342"/>
                  <a:pt x="246" y="342"/>
                </a:cubicBezTo>
                <a:cubicBezTo>
                  <a:pt x="246" y="342"/>
                  <a:pt x="247" y="342"/>
                  <a:pt x="247" y="342"/>
                </a:cubicBezTo>
                <a:cubicBezTo>
                  <a:pt x="247" y="342"/>
                  <a:pt x="247" y="342"/>
                  <a:pt x="247" y="341"/>
                </a:cubicBezTo>
                <a:cubicBezTo>
                  <a:pt x="247" y="341"/>
                  <a:pt x="248" y="341"/>
                  <a:pt x="248" y="341"/>
                </a:cubicBezTo>
                <a:cubicBezTo>
                  <a:pt x="248" y="341"/>
                  <a:pt x="248" y="341"/>
                  <a:pt x="248" y="341"/>
                </a:cubicBezTo>
                <a:cubicBezTo>
                  <a:pt x="248" y="340"/>
                  <a:pt x="249" y="340"/>
                  <a:pt x="249" y="340"/>
                </a:cubicBezTo>
                <a:cubicBezTo>
                  <a:pt x="249" y="340"/>
                  <a:pt x="249" y="340"/>
                  <a:pt x="249" y="340"/>
                </a:cubicBezTo>
                <a:cubicBezTo>
                  <a:pt x="249" y="340"/>
                  <a:pt x="249" y="339"/>
                  <a:pt x="249" y="339"/>
                </a:cubicBezTo>
                <a:cubicBezTo>
                  <a:pt x="250" y="338"/>
                  <a:pt x="251" y="336"/>
                  <a:pt x="252" y="335"/>
                </a:cubicBezTo>
                <a:cubicBezTo>
                  <a:pt x="252" y="333"/>
                  <a:pt x="252" y="331"/>
                  <a:pt x="252" y="330"/>
                </a:cubicBezTo>
                <a:cubicBezTo>
                  <a:pt x="252" y="329"/>
                  <a:pt x="252" y="329"/>
                  <a:pt x="252" y="329"/>
                </a:cubicBezTo>
                <a:cubicBezTo>
                  <a:pt x="252" y="329"/>
                  <a:pt x="252" y="329"/>
                  <a:pt x="252" y="329"/>
                </a:cubicBezTo>
                <a:cubicBezTo>
                  <a:pt x="252" y="328"/>
                  <a:pt x="252" y="328"/>
                  <a:pt x="252" y="328"/>
                </a:cubicBezTo>
                <a:cubicBezTo>
                  <a:pt x="252" y="328"/>
                  <a:pt x="252" y="328"/>
                  <a:pt x="252" y="328"/>
                </a:cubicBezTo>
                <a:cubicBezTo>
                  <a:pt x="252" y="327"/>
                  <a:pt x="252" y="327"/>
                  <a:pt x="251" y="326"/>
                </a:cubicBezTo>
                <a:cubicBezTo>
                  <a:pt x="251" y="326"/>
                  <a:pt x="251" y="326"/>
                  <a:pt x="251" y="326"/>
                </a:cubicBezTo>
                <a:cubicBezTo>
                  <a:pt x="251" y="326"/>
                  <a:pt x="251" y="326"/>
                  <a:pt x="251" y="325"/>
                </a:cubicBezTo>
                <a:cubicBezTo>
                  <a:pt x="251" y="325"/>
                  <a:pt x="251" y="325"/>
                  <a:pt x="251" y="325"/>
                </a:cubicBezTo>
                <a:cubicBezTo>
                  <a:pt x="201" y="224"/>
                  <a:pt x="201" y="224"/>
                  <a:pt x="201" y="224"/>
                </a:cubicBezTo>
                <a:cubicBezTo>
                  <a:pt x="198" y="219"/>
                  <a:pt x="193" y="216"/>
                  <a:pt x="187" y="217"/>
                </a:cubicBezTo>
                <a:cubicBezTo>
                  <a:pt x="135" y="224"/>
                  <a:pt x="135" y="224"/>
                  <a:pt x="135" y="224"/>
                </a:cubicBezTo>
                <a:cubicBezTo>
                  <a:pt x="133" y="218"/>
                  <a:pt x="129" y="212"/>
                  <a:pt x="122" y="208"/>
                </a:cubicBezTo>
                <a:cubicBezTo>
                  <a:pt x="117" y="204"/>
                  <a:pt x="107" y="200"/>
                  <a:pt x="93" y="203"/>
                </a:cubicBezTo>
                <a:cubicBezTo>
                  <a:pt x="75" y="207"/>
                  <a:pt x="67" y="220"/>
                  <a:pt x="65" y="231"/>
                </a:cubicBezTo>
                <a:cubicBezTo>
                  <a:pt x="12" y="239"/>
                  <a:pt x="12" y="239"/>
                  <a:pt x="12" y="239"/>
                </a:cubicBezTo>
                <a:cubicBezTo>
                  <a:pt x="7" y="239"/>
                  <a:pt x="4" y="242"/>
                  <a:pt x="2" y="246"/>
                </a:cubicBezTo>
                <a:cubicBezTo>
                  <a:pt x="0" y="250"/>
                  <a:pt x="0" y="254"/>
                  <a:pt x="2" y="258"/>
                </a:cubicBezTo>
                <a:cubicBezTo>
                  <a:pt x="112" y="461"/>
                  <a:pt x="112" y="461"/>
                  <a:pt x="112" y="461"/>
                </a:cubicBezTo>
                <a:cubicBezTo>
                  <a:pt x="114" y="465"/>
                  <a:pt x="119" y="468"/>
                  <a:pt x="123" y="468"/>
                </a:cubicBezTo>
                <a:cubicBezTo>
                  <a:pt x="124" y="468"/>
                  <a:pt x="125" y="468"/>
                  <a:pt x="126" y="467"/>
                </a:cubicBezTo>
                <a:cubicBezTo>
                  <a:pt x="205" y="453"/>
                  <a:pt x="205" y="453"/>
                  <a:pt x="205" y="453"/>
                </a:cubicBezTo>
                <a:cubicBezTo>
                  <a:pt x="212" y="452"/>
                  <a:pt x="217" y="445"/>
                  <a:pt x="215" y="438"/>
                </a:cubicBezTo>
                <a:cubicBezTo>
                  <a:pt x="214" y="431"/>
                  <a:pt x="207" y="426"/>
                  <a:pt x="200" y="428"/>
                </a:cubicBezTo>
                <a:cubicBezTo>
                  <a:pt x="130" y="440"/>
                  <a:pt x="130" y="440"/>
                  <a:pt x="130" y="440"/>
                </a:cubicBezTo>
                <a:cubicBezTo>
                  <a:pt x="34" y="262"/>
                  <a:pt x="34" y="262"/>
                  <a:pt x="34" y="262"/>
                </a:cubicBezTo>
                <a:cubicBezTo>
                  <a:pt x="79" y="256"/>
                  <a:pt x="79" y="256"/>
                  <a:pt x="79" y="256"/>
                </a:cubicBezTo>
                <a:cubicBezTo>
                  <a:pt x="86" y="255"/>
                  <a:pt x="91" y="249"/>
                  <a:pt x="90" y="242"/>
                </a:cubicBezTo>
                <a:cubicBezTo>
                  <a:pt x="90" y="239"/>
                  <a:pt x="90" y="230"/>
                  <a:pt x="99" y="228"/>
                </a:cubicBezTo>
                <a:cubicBezTo>
                  <a:pt x="104" y="227"/>
                  <a:pt x="106" y="229"/>
                  <a:pt x="107" y="229"/>
                </a:cubicBezTo>
                <a:cubicBezTo>
                  <a:pt x="111" y="232"/>
                  <a:pt x="113" y="238"/>
                  <a:pt x="113" y="240"/>
                </a:cubicBezTo>
                <a:cubicBezTo>
                  <a:pt x="114" y="243"/>
                  <a:pt x="115" y="247"/>
                  <a:pt x="118" y="249"/>
                </a:cubicBezTo>
                <a:cubicBezTo>
                  <a:pt x="121" y="251"/>
                  <a:pt x="124" y="252"/>
                  <a:pt x="128" y="251"/>
                </a:cubicBezTo>
                <a:cubicBezTo>
                  <a:pt x="181" y="244"/>
                  <a:pt x="181" y="244"/>
                  <a:pt x="181" y="244"/>
                </a:cubicBezTo>
                <a:cubicBezTo>
                  <a:pt x="208" y="298"/>
                  <a:pt x="208" y="298"/>
                  <a:pt x="208" y="298"/>
                </a:cubicBezTo>
                <a:cubicBezTo>
                  <a:pt x="208" y="298"/>
                  <a:pt x="207" y="298"/>
                  <a:pt x="207" y="298"/>
                </a:cubicBezTo>
                <a:cubicBezTo>
                  <a:pt x="196" y="300"/>
                  <a:pt x="188" y="309"/>
                  <a:pt x="183" y="322"/>
                </a:cubicBezTo>
                <a:cubicBezTo>
                  <a:pt x="176" y="323"/>
                  <a:pt x="164" y="324"/>
                  <a:pt x="152" y="326"/>
                </a:cubicBezTo>
                <a:cubicBezTo>
                  <a:pt x="144" y="328"/>
                  <a:pt x="138" y="333"/>
                  <a:pt x="134" y="340"/>
                </a:cubicBezTo>
                <a:cubicBezTo>
                  <a:pt x="128" y="351"/>
                  <a:pt x="129" y="365"/>
                  <a:pt x="135" y="379"/>
                </a:cubicBezTo>
                <a:cubicBezTo>
                  <a:pt x="141" y="393"/>
                  <a:pt x="149" y="402"/>
                  <a:pt x="159" y="408"/>
                </a:cubicBezTo>
                <a:cubicBezTo>
                  <a:pt x="170" y="415"/>
                  <a:pt x="188" y="414"/>
                  <a:pt x="214" y="404"/>
                </a:cubicBezTo>
                <a:cubicBezTo>
                  <a:pt x="226" y="400"/>
                  <a:pt x="236" y="396"/>
                  <a:pt x="242" y="393"/>
                </a:cubicBezTo>
                <a:cubicBezTo>
                  <a:pt x="254" y="397"/>
                  <a:pt x="287" y="409"/>
                  <a:pt x="323" y="418"/>
                </a:cubicBezTo>
                <a:cubicBezTo>
                  <a:pt x="358" y="426"/>
                  <a:pt x="383" y="430"/>
                  <a:pt x="401" y="430"/>
                </a:cubicBezTo>
                <a:cubicBezTo>
                  <a:pt x="427" y="430"/>
                  <a:pt x="438" y="423"/>
                  <a:pt x="445" y="417"/>
                </a:cubicBezTo>
                <a:cubicBezTo>
                  <a:pt x="453" y="409"/>
                  <a:pt x="457" y="397"/>
                  <a:pt x="455" y="381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Solution </a:t>
            </a:r>
            <a:endParaRPr lang="en-US" dirty="0"/>
          </a:p>
        </p:txBody>
      </p:sp>
      <p:pic>
        <p:nvPicPr>
          <p:cNvPr id="5" name="Picture 4" descr="IMG_2009 Boiler Induced Draft Fan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19600" y="1320800"/>
            <a:ext cx="3505200" cy="2336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3886200" cy="4525962"/>
          </a:xfrm>
        </p:spPr>
        <p:txBody>
          <a:bodyPr/>
          <a:lstStyle/>
          <a:p>
            <a:r>
              <a:rPr lang="en-US" sz="2400" dirty="0" smtClean="0"/>
              <a:t>Heating System </a:t>
            </a:r>
          </a:p>
          <a:p>
            <a:pPr lvl="1"/>
            <a:r>
              <a:rPr lang="en-US" sz="1800" dirty="0" smtClean="0"/>
              <a:t>Non-condensing boilers</a:t>
            </a:r>
          </a:p>
          <a:p>
            <a:pPr lvl="1"/>
            <a:r>
              <a:rPr lang="en-US" sz="1800" dirty="0" smtClean="0"/>
              <a:t>Cost savings outweighed  limited energy savings </a:t>
            </a:r>
          </a:p>
          <a:p>
            <a:pPr lvl="1"/>
            <a:r>
              <a:rPr lang="en-US" sz="1800" dirty="0" smtClean="0"/>
              <a:t>Retains recent investment in  flue system</a:t>
            </a:r>
          </a:p>
          <a:p>
            <a:pPr lvl="1"/>
            <a:endParaRPr lang="en-US" sz="1200" dirty="0" smtClean="0"/>
          </a:p>
          <a:p>
            <a:pPr lvl="1"/>
            <a:endParaRPr lang="en-US" sz="1200" dirty="0" smtClean="0"/>
          </a:p>
          <a:p>
            <a:pPr lvl="1"/>
            <a:endParaRPr lang="en-US" sz="1200" dirty="0" smtClean="0"/>
          </a:p>
          <a:p>
            <a:r>
              <a:rPr lang="en-US" sz="2400" dirty="0" smtClean="0"/>
              <a:t>Cooling System </a:t>
            </a:r>
          </a:p>
          <a:p>
            <a:pPr lvl="1"/>
            <a:r>
              <a:rPr lang="en-US" sz="1800" dirty="0" smtClean="0"/>
              <a:t>Packaged / self contained chiller</a:t>
            </a:r>
          </a:p>
          <a:p>
            <a:pPr lvl="1"/>
            <a:r>
              <a:rPr lang="en-US" sz="1800" dirty="0" smtClean="0"/>
              <a:t>Compressors track load demand</a:t>
            </a:r>
          </a:p>
          <a:p>
            <a:pPr lvl="1"/>
            <a:r>
              <a:rPr lang="en-US" sz="1800" dirty="0" smtClean="0"/>
              <a:t>Leads to equipment longevity &amp; reduced maintenance </a:t>
            </a:r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  <p:pic>
        <p:nvPicPr>
          <p:cNvPr id="8" name="Picture 7" descr="IMG_00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76800" y="3962400"/>
            <a:ext cx="3352800" cy="2514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Freeform 175"/>
          <p:cNvSpPr>
            <a:spLocks/>
          </p:cNvSpPr>
          <p:nvPr/>
        </p:nvSpPr>
        <p:spPr bwMode="auto">
          <a:xfrm>
            <a:off x="7924800" y="228600"/>
            <a:ext cx="685800" cy="779786"/>
          </a:xfrm>
          <a:custGeom>
            <a:avLst/>
            <a:gdLst/>
            <a:ahLst/>
            <a:cxnLst>
              <a:cxn ang="0">
                <a:pos x="113" y="28"/>
              </a:cxn>
              <a:cxn ang="0">
                <a:pos x="89" y="84"/>
              </a:cxn>
              <a:cxn ang="0">
                <a:pos x="101" y="134"/>
              </a:cxn>
              <a:cxn ang="0">
                <a:pos x="13" y="134"/>
              </a:cxn>
              <a:cxn ang="0">
                <a:pos x="0" y="147"/>
              </a:cxn>
              <a:cxn ang="0">
                <a:pos x="0" y="266"/>
              </a:cxn>
              <a:cxn ang="0">
                <a:pos x="8" y="278"/>
              </a:cxn>
              <a:cxn ang="0">
                <a:pos x="22" y="276"/>
              </a:cxn>
              <a:cxn ang="0">
                <a:pos x="66" y="268"/>
              </a:cxn>
              <a:cxn ang="0">
                <a:pos x="79" y="329"/>
              </a:cxn>
              <a:cxn ang="0">
                <a:pos x="18" y="337"/>
              </a:cxn>
              <a:cxn ang="0">
                <a:pos x="5" y="338"/>
              </a:cxn>
              <a:cxn ang="0">
                <a:pos x="0" y="349"/>
              </a:cxn>
              <a:cxn ang="0">
                <a:pos x="0" y="444"/>
              </a:cxn>
              <a:cxn ang="0">
                <a:pos x="13" y="457"/>
              </a:cxn>
              <a:cxn ang="0">
                <a:pos x="26" y="444"/>
              </a:cxn>
              <a:cxn ang="0">
                <a:pos x="26" y="367"/>
              </a:cxn>
              <a:cxn ang="0">
                <a:pos x="102" y="342"/>
              </a:cxn>
              <a:cxn ang="0">
                <a:pos x="82" y="247"/>
              </a:cxn>
              <a:cxn ang="0">
                <a:pos x="26" y="241"/>
              </a:cxn>
              <a:cxn ang="0">
                <a:pos x="26" y="161"/>
              </a:cxn>
              <a:cxn ang="0">
                <a:pos x="123" y="161"/>
              </a:cxn>
              <a:cxn ang="0">
                <a:pos x="134" y="154"/>
              </a:cxn>
              <a:cxn ang="0">
                <a:pos x="136" y="147"/>
              </a:cxn>
              <a:cxn ang="0">
                <a:pos x="134" y="141"/>
              </a:cxn>
              <a:cxn ang="0">
                <a:pos x="116" y="83"/>
              </a:cxn>
              <a:cxn ang="0">
                <a:pos x="131" y="47"/>
              </a:cxn>
              <a:cxn ang="0">
                <a:pos x="200" y="44"/>
              </a:cxn>
              <a:cxn ang="0">
                <a:pos x="213" y="142"/>
              </a:cxn>
              <a:cxn ang="0">
                <a:pos x="214" y="155"/>
              </a:cxn>
              <a:cxn ang="0">
                <a:pos x="225" y="161"/>
              </a:cxn>
              <a:cxn ang="0">
                <a:pos x="332" y="161"/>
              </a:cxn>
              <a:cxn ang="0">
                <a:pos x="332" y="226"/>
              </a:cxn>
              <a:cxn ang="0">
                <a:pos x="253" y="245"/>
              </a:cxn>
              <a:cxn ang="0">
                <a:pos x="252" y="330"/>
              </a:cxn>
              <a:cxn ang="0">
                <a:pos x="332" y="356"/>
              </a:cxn>
              <a:cxn ang="0">
                <a:pos x="332" y="431"/>
              </a:cxn>
              <a:cxn ang="0">
                <a:pos x="122" y="431"/>
              </a:cxn>
              <a:cxn ang="0">
                <a:pos x="109" y="444"/>
              </a:cxn>
              <a:cxn ang="0">
                <a:pos x="122" y="457"/>
              </a:cxn>
              <a:cxn ang="0">
                <a:pos x="346" y="457"/>
              </a:cxn>
              <a:cxn ang="0">
                <a:pos x="359" y="444"/>
              </a:cxn>
              <a:cxn ang="0">
                <a:pos x="359" y="338"/>
              </a:cxn>
              <a:cxn ang="0">
                <a:pos x="353" y="327"/>
              </a:cxn>
              <a:cxn ang="0">
                <a:pos x="341" y="326"/>
              </a:cxn>
              <a:cxn ang="0">
                <a:pos x="274" y="314"/>
              </a:cxn>
              <a:cxn ang="0">
                <a:pos x="274" y="262"/>
              </a:cxn>
              <a:cxn ang="0">
                <a:pos x="340" y="258"/>
              </a:cxn>
              <a:cxn ang="0">
                <a:pos x="353" y="257"/>
              </a:cxn>
              <a:cxn ang="0">
                <a:pos x="359" y="245"/>
              </a:cxn>
              <a:cxn ang="0">
                <a:pos x="359" y="147"/>
              </a:cxn>
              <a:cxn ang="0">
                <a:pos x="346" y="134"/>
              </a:cxn>
              <a:cxn ang="0">
                <a:pos x="244" y="134"/>
              </a:cxn>
              <a:cxn ang="0">
                <a:pos x="250" y="93"/>
              </a:cxn>
              <a:cxn ang="0">
                <a:pos x="248" y="72"/>
              </a:cxn>
              <a:cxn ang="0">
                <a:pos x="215" y="22"/>
              </a:cxn>
              <a:cxn ang="0">
                <a:pos x="113" y="28"/>
              </a:cxn>
            </a:cxnLst>
            <a:rect l="0" t="0" r="r" b="b"/>
            <a:pathLst>
              <a:path w="359" h="457">
                <a:moveTo>
                  <a:pt x="113" y="28"/>
                </a:moveTo>
                <a:cubicBezTo>
                  <a:pt x="104" y="36"/>
                  <a:pt x="89" y="54"/>
                  <a:pt x="89" y="84"/>
                </a:cubicBezTo>
                <a:cubicBezTo>
                  <a:pt x="89" y="98"/>
                  <a:pt x="93" y="114"/>
                  <a:pt x="101" y="134"/>
                </a:cubicBezTo>
                <a:cubicBezTo>
                  <a:pt x="73" y="134"/>
                  <a:pt x="13" y="134"/>
                  <a:pt x="13" y="134"/>
                </a:cubicBezTo>
                <a:cubicBezTo>
                  <a:pt x="6" y="134"/>
                  <a:pt x="0" y="140"/>
                  <a:pt x="0" y="147"/>
                </a:cubicBezTo>
                <a:cubicBezTo>
                  <a:pt x="0" y="266"/>
                  <a:pt x="0" y="266"/>
                  <a:pt x="0" y="266"/>
                </a:cubicBezTo>
                <a:cubicBezTo>
                  <a:pt x="0" y="272"/>
                  <a:pt x="3" y="276"/>
                  <a:pt x="8" y="278"/>
                </a:cubicBezTo>
                <a:cubicBezTo>
                  <a:pt x="13" y="281"/>
                  <a:pt x="18" y="280"/>
                  <a:pt x="22" y="276"/>
                </a:cubicBezTo>
                <a:cubicBezTo>
                  <a:pt x="39" y="261"/>
                  <a:pt x="53" y="259"/>
                  <a:pt x="66" y="268"/>
                </a:cubicBezTo>
                <a:cubicBezTo>
                  <a:pt x="82" y="281"/>
                  <a:pt x="89" y="311"/>
                  <a:pt x="79" y="329"/>
                </a:cubicBezTo>
                <a:cubicBezTo>
                  <a:pt x="67" y="350"/>
                  <a:pt x="35" y="343"/>
                  <a:pt x="18" y="337"/>
                </a:cubicBezTo>
                <a:cubicBezTo>
                  <a:pt x="13" y="335"/>
                  <a:pt x="9" y="336"/>
                  <a:pt x="5" y="338"/>
                </a:cubicBezTo>
                <a:cubicBezTo>
                  <a:pt x="2" y="341"/>
                  <a:pt x="0" y="345"/>
                  <a:pt x="0" y="349"/>
                </a:cubicBezTo>
                <a:cubicBezTo>
                  <a:pt x="0" y="444"/>
                  <a:pt x="0" y="444"/>
                  <a:pt x="0" y="444"/>
                </a:cubicBezTo>
                <a:cubicBezTo>
                  <a:pt x="0" y="451"/>
                  <a:pt x="6" y="457"/>
                  <a:pt x="13" y="457"/>
                </a:cubicBezTo>
                <a:cubicBezTo>
                  <a:pt x="20" y="457"/>
                  <a:pt x="26" y="451"/>
                  <a:pt x="26" y="444"/>
                </a:cubicBezTo>
                <a:cubicBezTo>
                  <a:pt x="26" y="444"/>
                  <a:pt x="26" y="390"/>
                  <a:pt x="26" y="367"/>
                </a:cubicBezTo>
                <a:cubicBezTo>
                  <a:pt x="76" y="378"/>
                  <a:pt x="96" y="354"/>
                  <a:pt x="102" y="342"/>
                </a:cubicBezTo>
                <a:cubicBezTo>
                  <a:pt x="118" y="313"/>
                  <a:pt x="109" y="269"/>
                  <a:pt x="82" y="247"/>
                </a:cubicBezTo>
                <a:cubicBezTo>
                  <a:pt x="66" y="234"/>
                  <a:pt x="46" y="233"/>
                  <a:pt x="26" y="241"/>
                </a:cubicBezTo>
                <a:cubicBezTo>
                  <a:pt x="26" y="215"/>
                  <a:pt x="26" y="177"/>
                  <a:pt x="26" y="161"/>
                </a:cubicBezTo>
                <a:cubicBezTo>
                  <a:pt x="47" y="161"/>
                  <a:pt x="123" y="161"/>
                  <a:pt x="123" y="161"/>
                </a:cubicBezTo>
                <a:cubicBezTo>
                  <a:pt x="127" y="161"/>
                  <a:pt x="132" y="158"/>
                  <a:pt x="134" y="154"/>
                </a:cubicBezTo>
                <a:cubicBezTo>
                  <a:pt x="135" y="152"/>
                  <a:pt x="136" y="150"/>
                  <a:pt x="136" y="147"/>
                </a:cubicBezTo>
                <a:cubicBezTo>
                  <a:pt x="136" y="145"/>
                  <a:pt x="135" y="143"/>
                  <a:pt x="134" y="141"/>
                </a:cubicBezTo>
                <a:cubicBezTo>
                  <a:pt x="122" y="119"/>
                  <a:pt x="116" y="100"/>
                  <a:pt x="116" y="83"/>
                </a:cubicBezTo>
                <a:cubicBezTo>
                  <a:pt x="116" y="69"/>
                  <a:pt x="121" y="56"/>
                  <a:pt x="131" y="47"/>
                </a:cubicBezTo>
                <a:cubicBezTo>
                  <a:pt x="149" y="31"/>
                  <a:pt x="179" y="29"/>
                  <a:pt x="200" y="44"/>
                </a:cubicBezTo>
                <a:cubicBezTo>
                  <a:pt x="226" y="61"/>
                  <a:pt x="230" y="97"/>
                  <a:pt x="213" y="142"/>
                </a:cubicBezTo>
                <a:cubicBezTo>
                  <a:pt x="211" y="146"/>
                  <a:pt x="212" y="151"/>
                  <a:pt x="214" y="155"/>
                </a:cubicBezTo>
                <a:cubicBezTo>
                  <a:pt x="216" y="158"/>
                  <a:pt x="221" y="161"/>
                  <a:pt x="225" y="161"/>
                </a:cubicBezTo>
                <a:cubicBezTo>
                  <a:pt x="225" y="161"/>
                  <a:pt x="311" y="161"/>
                  <a:pt x="332" y="161"/>
                </a:cubicBezTo>
                <a:cubicBezTo>
                  <a:pt x="332" y="176"/>
                  <a:pt x="332" y="206"/>
                  <a:pt x="332" y="226"/>
                </a:cubicBezTo>
                <a:cubicBezTo>
                  <a:pt x="286" y="213"/>
                  <a:pt x="262" y="234"/>
                  <a:pt x="253" y="245"/>
                </a:cubicBezTo>
                <a:cubicBezTo>
                  <a:pt x="234" y="268"/>
                  <a:pt x="234" y="305"/>
                  <a:pt x="252" y="330"/>
                </a:cubicBezTo>
                <a:cubicBezTo>
                  <a:pt x="269" y="354"/>
                  <a:pt x="298" y="363"/>
                  <a:pt x="332" y="356"/>
                </a:cubicBezTo>
                <a:cubicBezTo>
                  <a:pt x="332" y="377"/>
                  <a:pt x="332" y="414"/>
                  <a:pt x="332" y="431"/>
                </a:cubicBezTo>
                <a:cubicBezTo>
                  <a:pt x="309" y="431"/>
                  <a:pt x="122" y="431"/>
                  <a:pt x="122" y="431"/>
                </a:cubicBezTo>
                <a:cubicBezTo>
                  <a:pt x="115" y="431"/>
                  <a:pt x="109" y="437"/>
                  <a:pt x="109" y="444"/>
                </a:cubicBezTo>
                <a:cubicBezTo>
                  <a:pt x="109" y="451"/>
                  <a:pt x="115" y="457"/>
                  <a:pt x="122" y="457"/>
                </a:cubicBezTo>
                <a:cubicBezTo>
                  <a:pt x="346" y="457"/>
                  <a:pt x="346" y="457"/>
                  <a:pt x="346" y="457"/>
                </a:cubicBezTo>
                <a:cubicBezTo>
                  <a:pt x="353" y="457"/>
                  <a:pt x="359" y="451"/>
                  <a:pt x="359" y="444"/>
                </a:cubicBezTo>
                <a:cubicBezTo>
                  <a:pt x="359" y="338"/>
                  <a:pt x="359" y="338"/>
                  <a:pt x="359" y="338"/>
                </a:cubicBezTo>
                <a:cubicBezTo>
                  <a:pt x="359" y="334"/>
                  <a:pt x="357" y="330"/>
                  <a:pt x="353" y="327"/>
                </a:cubicBezTo>
                <a:cubicBezTo>
                  <a:pt x="350" y="325"/>
                  <a:pt x="345" y="324"/>
                  <a:pt x="341" y="326"/>
                </a:cubicBezTo>
                <a:cubicBezTo>
                  <a:pt x="311" y="337"/>
                  <a:pt x="286" y="333"/>
                  <a:pt x="274" y="314"/>
                </a:cubicBezTo>
                <a:cubicBezTo>
                  <a:pt x="262" y="299"/>
                  <a:pt x="263" y="276"/>
                  <a:pt x="274" y="262"/>
                </a:cubicBezTo>
                <a:cubicBezTo>
                  <a:pt x="286" y="246"/>
                  <a:pt x="311" y="245"/>
                  <a:pt x="340" y="258"/>
                </a:cubicBezTo>
                <a:cubicBezTo>
                  <a:pt x="344" y="259"/>
                  <a:pt x="349" y="259"/>
                  <a:pt x="353" y="257"/>
                </a:cubicBezTo>
                <a:cubicBezTo>
                  <a:pt x="357" y="254"/>
                  <a:pt x="359" y="250"/>
                  <a:pt x="359" y="245"/>
                </a:cubicBezTo>
                <a:cubicBezTo>
                  <a:pt x="359" y="147"/>
                  <a:pt x="359" y="147"/>
                  <a:pt x="359" y="147"/>
                </a:cubicBezTo>
                <a:cubicBezTo>
                  <a:pt x="359" y="140"/>
                  <a:pt x="353" y="134"/>
                  <a:pt x="346" y="134"/>
                </a:cubicBezTo>
                <a:cubicBezTo>
                  <a:pt x="346" y="134"/>
                  <a:pt x="270" y="134"/>
                  <a:pt x="244" y="134"/>
                </a:cubicBezTo>
                <a:cubicBezTo>
                  <a:pt x="248" y="119"/>
                  <a:pt x="250" y="106"/>
                  <a:pt x="250" y="93"/>
                </a:cubicBezTo>
                <a:cubicBezTo>
                  <a:pt x="250" y="86"/>
                  <a:pt x="249" y="79"/>
                  <a:pt x="248" y="72"/>
                </a:cubicBezTo>
                <a:cubicBezTo>
                  <a:pt x="243" y="51"/>
                  <a:pt x="232" y="34"/>
                  <a:pt x="215" y="22"/>
                </a:cubicBezTo>
                <a:cubicBezTo>
                  <a:pt x="184" y="0"/>
                  <a:pt x="140" y="3"/>
                  <a:pt x="113" y="28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Solution 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half" idx="1"/>
          </p:nvPr>
        </p:nvSpPr>
        <p:spPr>
          <a:xfrm>
            <a:off x="431800" y="1493838"/>
            <a:ext cx="4064000" cy="4525962"/>
          </a:xfrm>
        </p:spPr>
        <p:txBody>
          <a:bodyPr/>
          <a:lstStyle/>
          <a:p>
            <a:r>
              <a:rPr lang="en-US" sz="2400" dirty="0" smtClean="0"/>
              <a:t>Rooftop Units</a:t>
            </a:r>
          </a:p>
          <a:p>
            <a:pPr>
              <a:buNone/>
            </a:pPr>
            <a:endParaRPr lang="en-US" sz="600" dirty="0" smtClean="0"/>
          </a:p>
          <a:p>
            <a:r>
              <a:rPr lang="en-US" sz="2400" dirty="0" smtClean="0"/>
              <a:t>Unit Ventilators</a:t>
            </a:r>
          </a:p>
          <a:p>
            <a:pPr>
              <a:buNone/>
            </a:pPr>
            <a:endParaRPr lang="en-US" sz="600" dirty="0" smtClean="0"/>
          </a:p>
          <a:p>
            <a:r>
              <a:rPr lang="en-US" sz="2400" dirty="0" smtClean="0"/>
              <a:t>Business Office HVAC</a:t>
            </a:r>
          </a:p>
          <a:p>
            <a:endParaRPr lang="en-US" sz="1200" dirty="0" smtClean="0"/>
          </a:p>
          <a:p>
            <a:pPr lvl="1"/>
            <a:endParaRPr lang="en-US" sz="1200" dirty="0" smtClean="0"/>
          </a:p>
          <a:p>
            <a:pPr lvl="1"/>
            <a:endParaRPr lang="en-US" sz="1200" dirty="0" smtClean="0"/>
          </a:p>
          <a:p>
            <a:pPr lvl="1"/>
            <a:endParaRPr lang="en-US" sz="1200" dirty="0" smtClean="0"/>
          </a:p>
          <a:p>
            <a:pPr lvl="1">
              <a:buNone/>
            </a:pPr>
            <a:endParaRPr lang="en-US" sz="1200" dirty="0" smtClean="0"/>
          </a:p>
          <a:p>
            <a:pPr lvl="1"/>
            <a:endParaRPr lang="en-US" sz="1200" dirty="0" smtClean="0"/>
          </a:p>
          <a:p>
            <a:pPr lvl="1">
              <a:buNone/>
            </a:pPr>
            <a:endParaRPr lang="en-US" sz="1800" dirty="0" smtClean="0"/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64000" cy="4525962"/>
          </a:xfrm>
        </p:spPr>
        <p:txBody>
          <a:bodyPr/>
          <a:lstStyle/>
          <a:p>
            <a:r>
              <a:rPr lang="en-US" sz="2400" dirty="0" smtClean="0"/>
              <a:t>Skill Center HVAC </a:t>
            </a:r>
          </a:p>
          <a:p>
            <a:pPr lvl="1"/>
            <a:r>
              <a:rPr lang="en-US" sz="1800" dirty="0" smtClean="0"/>
              <a:t>Multi-zone units no longer made</a:t>
            </a:r>
          </a:p>
          <a:p>
            <a:pPr lvl="1"/>
            <a:r>
              <a:rPr lang="en-US" sz="1800" dirty="0" smtClean="0"/>
              <a:t>Replace with VAV system</a:t>
            </a:r>
          </a:p>
          <a:p>
            <a:pPr lvl="1"/>
            <a:r>
              <a:rPr lang="en-US" sz="1800" dirty="0" smtClean="0"/>
              <a:t>Improves student comfort </a:t>
            </a:r>
          </a:p>
          <a:p>
            <a:endParaRPr lang="en-US" dirty="0"/>
          </a:p>
        </p:txBody>
      </p:sp>
      <p:pic>
        <p:nvPicPr>
          <p:cNvPr id="7" name="Picture 6" descr="IMG_00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495300" y="3619500"/>
            <a:ext cx="3352800" cy="2514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 descr="IMG_0723 MZ Uni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19600" y="3200400"/>
            <a:ext cx="4064000" cy="304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Freeform 276"/>
          <p:cNvSpPr>
            <a:spLocks/>
          </p:cNvSpPr>
          <p:nvPr/>
        </p:nvSpPr>
        <p:spPr bwMode="auto">
          <a:xfrm>
            <a:off x="7848600" y="228600"/>
            <a:ext cx="853699" cy="785654"/>
          </a:xfrm>
          <a:custGeom>
            <a:avLst/>
            <a:gdLst/>
            <a:ahLst/>
            <a:cxnLst>
              <a:cxn ang="0">
                <a:pos x="200" y="65"/>
              </a:cxn>
              <a:cxn ang="0">
                <a:pos x="239" y="94"/>
              </a:cxn>
              <a:cxn ang="0">
                <a:pos x="265" y="96"/>
              </a:cxn>
              <a:cxn ang="0">
                <a:pos x="265" y="104"/>
              </a:cxn>
              <a:cxn ang="0">
                <a:pos x="157" y="116"/>
              </a:cxn>
              <a:cxn ang="0">
                <a:pos x="163" y="64"/>
              </a:cxn>
              <a:cxn ang="0">
                <a:pos x="92" y="6"/>
              </a:cxn>
              <a:cxn ang="0">
                <a:pos x="82" y="55"/>
              </a:cxn>
              <a:cxn ang="0">
                <a:pos x="27" y="26"/>
              </a:cxn>
              <a:cxn ang="0">
                <a:pos x="2" y="100"/>
              </a:cxn>
              <a:cxn ang="0">
                <a:pos x="77" y="142"/>
              </a:cxn>
              <a:cxn ang="0">
                <a:pos x="24" y="391"/>
              </a:cxn>
              <a:cxn ang="0">
                <a:pos x="101" y="441"/>
              </a:cxn>
              <a:cxn ang="0">
                <a:pos x="212" y="304"/>
              </a:cxn>
              <a:cxn ang="0">
                <a:pos x="246" y="365"/>
              </a:cxn>
              <a:cxn ang="0">
                <a:pos x="243" y="394"/>
              </a:cxn>
              <a:cxn ang="0">
                <a:pos x="325" y="430"/>
              </a:cxn>
              <a:cxn ang="0">
                <a:pos x="322" y="400"/>
              </a:cxn>
              <a:cxn ang="0">
                <a:pos x="367" y="417"/>
              </a:cxn>
              <a:cxn ang="0">
                <a:pos x="408" y="371"/>
              </a:cxn>
              <a:cxn ang="0">
                <a:pos x="321" y="310"/>
              </a:cxn>
              <a:cxn ang="0">
                <a:pos x="339" y="140"/>
              </a:cxn>
              <a:cxn ang="0">
                <a:pos x="363" y="138"/>
              </a:cxn>
              <a:cxn ang="0">
                <a:pos x="336" y="114"/>
              </a:cxn>
              <a:cxn ang="0">
                <a:pos x="231" y="234"/>
              </a:cxn>
              <a:cxn ang="0">
                <a:pos x="343" y="339"/>
              </a:cxn>
              <a:cxn ang="0">
                <a:pos x="381" y="370"/>
              </a:cxn>
              <a:cxn ang="0">
                <a:pos x="324" y="368"/>
              </a:cxn>
              <a:cxn ang="0">
                <a:pos x="297" y="416"/>
              </a:cxn>
              <a:cxn ang="0">
                <a:pos x="270" y="391"/>
              </a:cxn>
              <a:cxn ang="0">
                <a:pos x="272" y="369"/>
              </a:cxn>
              <a:cxn ang="0">
                <a:pos x="277" y="348"/>
              </a:cxn>
              <a:cxn ang="0">
                <a:pos x="248" y="306"/>
              </a:cxn>
              <a:cxn ang="0">
                <a:pos x="201" y="274"/>
              </a:cxn>
              <a:cxn ang="0">
                <a:pos x="183" y="244"/>
              </a:cxn>
              <a:cxn ang="0">
                <a:pos x="94" y="121"/>
              </a:cxn>
              <a:cxn ang="0">
                <a:pos x="27" y="83"/>
              </a:cxn>
              <a:cxn ang="0">
                <a:pos x="97" y="78"/>
              </a:cxn>
              <a:cxn ang="0">
                <a:pos x="109" y="51"/>
              </a:cxn>
              <a:cxn ang="0">
                <a:pos x="136" y="65"/>
              </a:cxn>
              <a:cxn ang="0">
                <a:pos x="123" y="115"/>
              </a:cxn>
              <a:cxn ang="0">
                <a:pos x="196" y="205"/>
              </a:cxn>
              <a:cxn ang="0">
                <a:pos x="230" y="190"/>
              </a:cxn>
              <a:cxn ang="0">
                <a:pos x="295" y="101"/>
              </a:cxn>
              <a:cxn ang="0">
                <a:pos x="242" y="67"/>
              </a:cxn>
              <a:cxn ang="0">
                <a:pos x="373" y="95"/>
              </a:cxn>
              <a:cxn ang="0">
                <a:pos x="403" y="166"/>
              </a:cxn>
              <a:cxn ang="0">
                <a:pos x="432" y="159"/>
              </a:cxn>
              <a:cxn ang="0">
                <a:pos x="228" y="17"/>
              </a:cxn>
            </a:cxnLst>
            <a:rect l="0" t="0" r="r" b="b"/>
            <a:pathLst>
              <a:path w="432" h="454">
                <a:moveTo>
                  <a:pt x="228" y="17"/>
                </a:moveTo>
                <a:cubicBezTo>
                  <a:pt x="223" y="23"/>
                  <a:pt x="216" y="32"/>
                  <a:pt x="211" y="40"/>
                </a:cubicBezTo>
                <a:cubicBezTo>
                  <a:pt x="206" y="48"/>
                  <a:pt x="200" y="57"/>
                  <a:pt x="200" y="65"/>
                </a:cubicBezTo>
                <a:cubicBezTo>
                  <a:pt x="200" y="69"/>
                  <a:pt x="202" y="73"/>
                  <a:pt x="204" y="76"/>
                </a:cubicBezTo>
                <a:cubicBezTo>
                  <a:pt x="205" y="76"/>
                  <a:pt x="205" y="77"/>
                  <a:pt x="206" y="77"/>
                </a:cubicBezTo>
                <a:cubicBezTo>
                  <a:pt x="218" y="87"/>
                  <a:pt x="229" y="93"/>
                  <a:pt x="239" y="94"/>
                </a:cubicBezTo>
                <a:cubicBezTo>
                  <a:pt x="239" y="94"/>
                  <a:pt x="239" y="94"/>
                  <a:pt x="239" y="94"/>
                </a:cubicBezTo>
                <a:cubicBezTo>
                  <a:pt x="239" y="94"/>
                  <a:pt x="248" y="94"/>
                  <a:pt x="248" y="94"/>
                </a:cubicBezTo>
                <a:cubicBezTo>
                  <a:pt x="252" y="94"/>
                  <a:pt x="261" y="95"/>
                  <a:pt x="265" y="96"/>
                </a:cubicBezTo>
                <a:cubicBezTo>
                  <a:pt x="267" y="98"/>
                  <a:pt x="268" y="100"/>
                  <a:pt x="268" y="101"/>
                </a:cubicBezTo>
                <a:cubicBezTo>
                  <a:pt x="268" y="101"/>
                  <a:pt x="268" y="102"/>
                  <a:pt x="267" y="102"/>
                </a:cubicBezTo>
                <a:cubicBezTo>
                  <a:pt x="265" y="104"/>
                  <a:pt x="265" y="104"/>
                  <a:pt x="265" y="104"/>
                </a:cubicBezTo>
                <a:cubicBezTo>
                  <a:pt x="265" y="104"/>
                  <a:pt x="237" y="139"/>
                  <a:pt x="237" y="139"/>
                </a:cubicBezTo>
                <a:cubicBezTo>
                  <a:pt x="226" y="152"/>
                  <a:pt x="215" y="167"/>
                  <a:pt x="207" y="176"/>
                </a:cubicBezTo>
                <a:cubicBezTo>
                  <a:pt x="185" y="151"/>
                  <a:pt x="168" y="130"/>
                  <a:pt x="157" y="116"/>
                </a:cubicBezTo>
                <a:cubicBezTo>
                  <a:pt x="154" y="112"/>
                  <a:pt x="152" y="109"/>
                  <a:pt x="150" y="107"/>
                </a:cubicBezTo>
                <a:cubicBezTo>
                  <a:pt x="150" y="105"/>
                  <a:pt x="151" y="103"/>
                  <a:pt x="152" y="102"/>
                </a:cubicBezTo>
                <a:cubicBezTo>
                  <a:pt x="157" y="92"/>
                  <a:pt x="163" y="78"/>
                  <a:pt x="163" y="64"/>
                </a:cubicBezTo>
                <a:cubicBezTo>
                  <a:pt x="163" y="62"/>
                  <a:pt x="163" y="61"/>
                  <a:pt x="163" y="59"/>
                </a:cubicBezTo>
                <a:cubicBezTo>
                  <a:pt x="160" y="39"/>
                  <a:pt x="136" y="23"/>
                  <a:pt x="122" y="15"/>
                </a:cubicBezTo>
                <a:cubicBezTo>
                  <a:pt x="101" y="2"/>
                  <a:pt x="96" y="5"/>
                  <a:pt x="92" y="6"/>
                </a:cubicBezTo>
                <a:cubicBezTo>
                  <a:pt x="84" y="9"/>
                  <a:pt x="81" y="17"/>
                  <a:pt x="81" y="31"/>
                </a:cubicBezTo>
                <a:cubicBezTo>
                  <a:pt x="81" y="37"/>
                  <a:pt x="82" y="44"/>
                  <a:pt x="82" y="52"/>
                </a:cubicBezTo>
                <a:cubicBezTo>
                  <a:pt x="82" y="52"/>
                  <a:pt x="82" y="54"/>
                  <a:pt x="82" y="55"/>
                </a:cubicBezTo>
                <a:cubicBezTo>
                  <a:pt x="77" y="60"/>
                  <a:pt x="65" y="67"/>
                  <a:pt x="60" y="67"/>
                </a:cubicBezTo>
                <a:cubicBezTo>
                  <a:pt x="56" y="65"/>
                  <a:pt x="49" y="50"/>
                  <a:pt x="46" y="45"/>
                </a:cubicBezTo>
                <a:cubicBezTo>
                  <a:pt x="41" y="34"/>
                  <a:pt x="37" y="26"/>
                  <a:pt x="27" y="26"/>
                </a:cubicBezTo>
                <a:cubicBezTo>
                  <a:pt x="23" y="26"/>
                  <a:pt x="18" y="27"/>
                  <a:pt x="14" y="33"/>
                </a:cubicBezTo>
                <a:cubicBezTo>
                  <a:pt x="6" y="42"/>
                  <a:pt x="0" y="63"/>
                  <a:pt x="0" y="83"/>
                </a:cubicBezTo>
                <a:cubicBezTo>
                  <a:pt x="0" y="89"/>
                  <a:pt x="1" y="95"/>
                  <a:pt x="2" y="100"/>
                </a:cubicBezTo>
                <a:cubicBezTo>
                  <a:pt x="2" y="101"/>
                  <a:pt x="2" y="101"/>
                  <a:pt x="3" y="102"/>
                </a:cubicBezTo>
                <a:cubicBezTo>
                  <a:pt x="15" y="140"/>
                  <a:pt x="53" y="141"/>
                  <a:pt x="71" y="142"/>
                </a:cubicBezTo>
                <a:cubicBezTo>
                  <a:pt x="73" y="142"/>
                  <a:pt x="75" y="142"/>
                  <a:pt x="77" y="142"/>
                </a:cubicBezTo>
                <a:cubicBezTo>
                  <a:pt x="87" y="154"/>
                  <a:pt x="125" y="199"/>
                  <a:pt x="155" y="235"/>
                </a:cubicBezTo>
                <a:cubicBezTo>
                  <a:pt x="106" y="291"/>
                  <a:pt x="30" y="376"/>
                  <a:pt x="26" y="384"/>
                </a:cubicBezTo>
                <a:cubicBezTo>
                  <a:pt x="24" y="386"/>
                  <a:pt x="24" y="389"/>
                  <a:pt x="24" y="391"/>
                </a:cubicBezTo>
                <a:cubicBezTo>
                  <a:pt x="24" y="394"/>
                  <a:pt x="25" y="397"/>
                  <a:pt x="26" y="400"/>
                </a:cubicBezTo>
                <a:cubicBezTo>
                  <a:pt x="28" y="402"/>
                  <a:pt x="32" y="409"/>
                  <a:pt x="63" y="426"/>
                </a:cubicBezTo>
                <a:cubicBezTo>
                  <a:pt x="93" y="442"/>
                  <a:pt x="99" y="441"/>
                  <a:pt x="101" y="441"/>
                </a:cubicBezTo>
                <a:cubicBezTo>
                  <a:pt x="108" y="441"/>
                  <a:pt x="112" y="437"/>
                  <a:pt x="131" y="413"/>
                </a:cubicBezTo>
                <a:cubicBezTo>
                  <a:pt x="141" y="401"/>
                  <a:pt x="153" y="384"/>
                  <a:pt x="169" y="363"/>
                </a:cubicBezTo>
                <a:cubicBezTo>
                  <a:pt x="186" y="340"/>
                  <a:pt x="202" y="318"/>
                  <a:pt x="212" y="304"/>
                </a:cubicBezTo>
                <a:cubicBezTo>
                  <a:pt x="226" y="321"/>
                  <a:pt x="243" y="342"/>
                  <a:pt x="250" y="351"/>
                </a:cubicBezTo>
                <a:cubicBezTo>
                  <a:pt x="249" y="352"/>
                  <a:pt x="249" y="354"/>
                  <a:pt x="248" y="355"/>
                </a:cubicBezTo>
                <a:cubicBezTo>
                  <a:pt x="247" y="361"/>
                  <a:pt x="246" y="363"/>
                  <a:pt x="246" y="365"/>
                </a:cubicBezTo>
                <a:cubicBezTo>
                  <a:pt x="246" y="365"/>
                  <a:pt x="246" y="366"/>
                  <a:pt x="246" y="366"/>
                </a:cubicBezTo>
                <a:cubicBezTo>
                  <a:pt x="245" y="370"/>
                  <a:pt x="243" y="378"/>
                  <a:pt x="243" y="387"/>
                </a:cubicBezTo>
                <a:cubicBezTo>
                  <a:pt x="243" y="390"/>
                  <a:pt x="243" y="392"/>
                  <a:pt x="243" y="394"/>
                </a:cubicBezTo>
                <a:cubicBezTo>
                  <a:pt x="245" y="413"/>
                  <a:pt x="266" y="430"/>
                  <a:pt x="278" y="438"/>
                </a:cubicBezTo>
                <a:cubicBezTo>
                  <a:pt x="301" y="454"/>
                  <a:pt x="310" y="452"/>
                  <a:pt x="313" y="451"/>
                </a:cubicBezTo>
                <a:cubicBezTo>
                  <a:pt x="318" y="449"/>
                  <a:pt x="325" y="445"/>
                  <a:pt x="325" y="430"/>
                </a:cubicBezTo>
                <a:cubicBezTo>
                  <a:pt x="325" y="430"/>
                  <a:pt x="325" y="430"/>
                  <a:pt x="325" y="430"/>
                </a:cubicBezTo>
                <a:cubicBezTo>
                  <a:pt x="325" y="425"/>
                  <a:pt x="324" y="419"/>
                  <a:pt x="323" y="413"/>
                </a:cubicBezTo>
                <a:cubicBezTo>
                  <a:pt x="323" y="409"/>
                  <a:pt x="322" y="403"/>
                  <a:pt x="322" y="400"/>
                </a:cubicBezTo>
                <a:cubicBezTo>
                  <a:pt x="328" y="396"/>
                  <a:pt x="341" y="389"/>
                  <a:pt x="349" y="386"/>
                </a:cubicBezTo>
                <a:cubicBezTo>
                  <a:pt x="352" y="391"/>
                  <a:pt x="357" y="399"/>
                  <a:pt x="360" y="404"/>
                </a:cubicBezTo>
                <a:cubicBezTo>
                  <a:pt x="367" y="417"/>
                  <a:pt x="367" y="417"/>
                  <a:pt x="367" y="417"/>
                </a:cubicBezTo>
                <a:cubicBezTo>
                  <a:pt x="370" y="421"/>
                  <a:pt x="376" y="430"/>
                  <a:pt x="386" y="427"/>
                </a:cubicBezTo>
                <a:cubicBezTo>
                  <a:pt x="392" y="425"/>
                  <a:pt x="396" y="421"/>
                  <a:pt x="402" y="403"/>
                </a:cubicBezTo>
                <a:cubicBezTo>
                  <a:pt x="403" y="398"/>
                  <a:pt x="407" y="384"/>
                  <a:pt x="408" y="371"/>
                </a:cubicBezTo>
                <a:cubicBezTo>
                  <a:pt x="409" y="350"/>
                  <a:pt x="395" y="326"/>
                  <a:pt x="377" y="317"/>
                </a:cubicBezTo>
                <a:cubicBezTo>
                  <a:pt x="365" y="311"/>
                  <a:pt x="353" y="311"/>
                  <a:pt x="342" y="312"/>
                </a:cubicBezTo>
                <a:cubicBezTo>
                  <a:pt x="333" y="312"/>
                  <a:pt x="325" y="313"/>
                  <a:pt x="321" y="310"/>
                </a:cubicBezTo>
                <a:cubicBezTo>
                  <a:pt x="317" y="306"/>
                  <a:pt x="287" y="273"/>
                  <a:pt x="259" y="240"/>
                </a:cubicBezTo>
                <a:cubicBezTo>
                  <a:pt x="274" y="219"/>
                  <a:pt x="313" y="163"/>
                  <a:pt x="328" y="144"/>
                </a:cubicBezTo>
                <a:cubicBezTo>
                  <a:pt x="329" y="143"/>
                  <a:pt x="333" y="141"/>
                  <a:pt x="339" y="140"/>
                </a:cubicBezTo>
                <a:cubicBezTo>
                  <a:pt x="339" y="140"/>
                  <a:pt x="340" y="140"/>
                  <a:pt x="340" y="140"/>
                </a:cubicBezTo>
                <a:cubicBezTo>
                  <a:pt x="344" y="140"/>
                  <a:pt x="346" y="140"/>
                  <a:pt x="348" y="140"/>
                </a:cubicBezTo>
                <a:cubicBezTo>
                  <a:pt x="352" y="143"/>
                  <a:pt x="359" y="142"/>
                  <a:pt x="363" y="138"/>
                </a:cubicBezTo>
                <a:cubicBezTo>
                  <a:pt x="369" y="133"/>
                  <a:pt x="369" y="125"/>
                  <a:pt x="364" y="120"/>
                </a:cubicBezTo>
                <a:cubicBezTo>
                  <a:pt x="358" y="112"/>
                  <a:pt x="347" y="112"/>
                  <a:pt x="337" y="114"/>
                </a:cubicBezTo>
                <a:cubicBezTo>
                  <a:pt x="336" y="114"/>
                  <a:pt x="336" y="114"/>
                  <a:pt x="336" y="114"/>
                </a:cubicBezTo>
                <a:cubicBezTo>
                  <a:pt x="321" y="115"/>
                  <a:pt x="312" y="122"/>
                  <a:pt x="308" y="126"/>
                </a:cubicBezTo>
                <a:cubicBezTo>
                  <a:pt x="308" y="126"/>
                  <a:pt x="308" y="126"/>
                  <a:pt x="308" y="126"/>
                </a:cubicBezTo>
                <a:cubicBezTo>
                  <a:pt x="290" y="149"/>
                  <a:pt x="233" y="230"/>
                  <a:pt x="231" y="234"/>
                </a:cubicBezTo>
                <a:cubicBezTo>
                  <a:pt x="228" y="239"/>
                  <a:pt x="228" y="245"/>
                  <a:pt x="232" y="250"/>
                </a:cubicBezTo>
                <a:cubicBezTo>
                  <a:pt x="243" y="262"/>
                  <a:pt x="296" y="323"/>
                  <a:pt x="304" y="330"/>
                </a:cubicBezTo>
                <a:cubicBezTo>
                  <a:pt x="315" y="340"/>
                  <a:pt x="330" y="339"/>
                  <a:pt x="343" y="339"/>
                </a:cubicBezTo>
                <a:cubicBezTo>
                  <a:pt x="352" y="338"/>
                  <a:pt x="360" y="338"/>
                  <a:pt x="365" y="340"/>
                </a:cubicBezTo>
                <a:cubicBezTo>
                  <a:pt x="373" y="344"/>
                  <a:pt x="381" y="357"/>
                  <a:pt x="381" y="369"/>
                </a:cubicBezTo>
                <a:cubicBezTo>
                  <a:pt x="381" y="369"/>
                  <a:pt x="381" y="370"/>
                  <a:pt x="381" y="370"/>
                </a:cubicBezTo>
                <a:cubicBezTo>
                  <a:pt x="381" y="375"/>
                  <a:pt x="380" y="380"/>
                  <a:pt x="379" y="385"/>
                </a:cubicBezTo>
                <a:cubicBezTo>
                  <a:pt x="368" y="366"/>
                  <a:pt x="364" y="361"/>
                  <a:pt x="358" y="359"/>
                </a:cubicBezTo>
                <a:cubicBezTo>
                  <a:pt x="355" y="358"/>
                  <a:pt x="349" y="356"/>
                  <a:pt x="324" y="368"/>
                </a:cubicBezTo>
                <a:cubicBezTo>
                  <a:pt x="301" y="380"/>
                  <a:pt x="298" y="386"/>
                  <a:pt x="297" y="389"/>
                </a:cubicBezTo>
                <a:cubicBezTo>
                  <a:pt x="296" y="392"/>
                  <a:pt x="296" y="396"/>
                  <a:pt x="296" y="399"/>
                </a:cubicBezTo>
                <a:cubicBezTo>
                  <a:pt x="296" y="404"/>
                  <a:pt x="296" y="409"/>
                  <a:pt x="297" y="416"/>
                </a:cubicBezTo>
                <a:cubicBezTo>
                  <a:pt x="297" y="417"/>
                  <a:pt x="297" y="418"/>
                  <a:pt x="297" y="419"/>
                </a:cubicBezTo>
                <a:cubicBezTo>
                  <a:pt x="285" y="412"/>
                  <a:pt x="271" y="399"/>
                  <a:pt x="270" y="391"/>
                </a:cubicBezTo>
                <a:cubicBezTo>
                  <a:pt x="270" y="391"/>
                  <a:pt x="270" y="391"/>
                  <a:pt x="270" y="391"/>
                </a:cubicBezTo>
                <a:cubicBezTo>
                  <a:pt x="270" y="390"/>
                  <a:pt x="270" y="388"/>
                  <a:pt x="270" y="387"/>
                </a:cubicBezTo>
                <a:cubicBezTo>
                  <a:pt x="270" y="381"/>
                  <a:pt x="271" y="375"/>
                  <a:pt x="272" y="372"/>
                </a:cubicBezTo>
                <a:cubicBezTo>
                  <a:pt x="272" y="372"/>
                  <a:pt x="272" y="369"/>
                  <a:pt x="272" y="369"/>
                </a:cubicBezTo>
                <a:cubicBezTo>
                  <a:pt x="272" y="369"/>
                  <a:pt x="272" y="369"/>
                  <a:pt x="272" y="369"/>
                </a:cubicBezTo>
                <a:cubicBezTo>
                  <a:pt x="274" y="363"/>
                  <a:pt x="274" y="363"/>
                  <a:pt x="274" y="363"/>
                </a:cubicBezTo>
                <a:cubicBezTo>
                  <a:pt x="277" y="353"/>
                  <a:pt x="277" y="350"/>
                  <a:pt x="277" y="348"/>
                </a:cubicBezTo>
                <a:cubicBezTo>
                  <a:pt x="277" y="348"/>
                  <a:pt x="277" y="348"/>
                  <a:pt x="277" y="347"/>
                </a:cubicBezTo>
                <a:cubicBezTo>
                  <a:pt x="277" y="343"/>
                  <a:pt x="277" y="342"/>
                  <a:pt x="266" y="329"/>
                </a:cubicBezTo>
                <a:cubicBezTo>
                  <a:pt x="248" y="306"/>
                  <a:pt x="248" y="306"/>
                  <a:pt x="248" y="306"/>
                </a:cubicBezTo>
                <a:cubicBezTo>
                  <a:pt x="222" y="273"/>
                  <a:pt x="222" y="273"/>
                  <a:pt x="222" y="273"/>
                </a:cubicBezTo>
                <a:cubicBezTo>
                  <a:pt x="219" y="270"/>
                  <a:pt x="215" y="268"/>
                  <a:pt x="211" y="268"/>
                </a:cubicBezTo>
                <a:cubicBezTo>
                  <a:pt x="207" y="268"/>
                  <a:pt x="203" y="270"/>
                  <a:pt x="201" y="274"/>
                </a:cubicBezTo>
                <a:cubicBezTo>
                  <a:pt x="159" y="331"/>
                  <a:pt x="112" y="395"/>
                  <a:pt x="97" y="413"/>
                </a:cubicBezTo>
                <a:cubicBezTo>
                  <a:pt x="86" y="408"/>
                  <a:pt x="65" y="397"/>
                  <a:pt x="55" y="390"/>
                </a:cubicBezTo>
                <a:cubicBezTo>
                  <a:pt x="75" y="365"/>
                  <a:pt x="141" y="291"/>
                  <a:pt x="183" y="244"/>
                </a:cubicBezTo>
                <a:cubicBezTo>
                  <a:pt x="185" y="241"/>
                  <a:pt x="186" y="238"/>
                  <a:pt x="186" y="235"/>
                </a:cubicBezTo>
                <a:cubicBezTo>
                  <a:pt x="186" y="232"/>
                  <a:pt x="185" y="229"/>
                  <a:pt x="183" y="226"/>
                </a:cubicBezTo>
                <a:cubicBezTo>
                  <a:pt x="174" y="216"/>
                  <a:pt x="97" y="125"/>
                  <a:pt x="94" y="121"/>
                </a:cubicBezTo>
                <a:cubicBezTo>
                  <a:pt x="89" y="115"/>
                  <a:pt x="81" y="115"/>
                  <a:pt x="72" y="115"/>
                </a:cubicBezTo>
                <a:cubicBezTo>
                  <a:pt x="52" y="114"/>
                  <a:pt x="35" y="112"/>
                  <a:pt x="28" y="94"/>
                </a:cubicBezTo>
                <a:cubicBezTo>
                  <a:pt x="27" y="90"/>
                  <a:pt x="27" y="87"/>
                  <a:pt x="27" y="83"/>
                </a:cubicBezTo>
                <a:cubicBezTo>
                  <a:pt x="27" y="78"/>
                  <a:pt x="28" y="73"/>
                  <a:pt x="28" y="68"/>
                </a:cubicBezTo>
                <a:cubicBezTo>
                  <a:pt x="35" y="81"/>
                  <a:pt x="44" y="92"/>
                  <a:pt x="56" y="94"/>
                </a:cubicBezTo>
                <a:cubicBezTo>
                  <a:pt x="73" y="96"/>
                  <a:pt x="92" y="82"/>
                  <a:pt x="97" y="78"/>
                </a:cubicBezTo>
                <a:cubicBezTo>
                  <a:pt x="105" y="71"/>
                  <a:pt x="109" y="66"/>
                  <a:pt x="109" y="60"/>
                </a:cubicBezTo>
                <a:cubicBezTo>
                  <a:pt x="109" y="59"/>
                  <a:pt x="109" y="59"/>
                  <a:pt x="109" y="59"/>
                </a:cubicBezTo>
                <a:cubicBezTo>
                  <a:pt x="109" y="57"/>
                  <a:pt x="109" y="55"/>
                  <a:pt x="109" y="51"/>
                </a:cubicBezTo>
                <a:cubicBezTo>
                  <a:pt x="109" y="48"/>
                  <a:pt x="108" y="43"/>
                  <a:pt x="108" y="38"/>
                </a:cubicBezTo>
                <a:cubicBezTo>
                  <a:pt x="120" y="45"/>
                  <a:pt x="135" y="56"/>
                  <a:pt x="136" y="63"/>
                </a:cubicBezTo>
                <a:cubicBezTo>
                  <a:pt x="136" y="63"/>
                  <a:pt x="136" y="64"/>
                  <a:pt x="136" y="65"/>
                </a:cubicBezTo>
                <a:cubicBezTo>
                  <a:pt x="136" y="72"/>
                  <a:pt x="131" y="83"/>
                  <a:pt x="128" y="91"/>
                </a:cubicBezTo>
                <a:cubicBezTo>
                  <a:pt x="124" y="98"/>
                  <a:pt x="121" y="104"/>
                  <a:pt x="121" y="109"/>
                </a:cubicBezTo>
                <a:cubicBezTo>
                  <a:pt x="121" y="111"/>
                  <a:pt x="122" y="113"/>
                  <a:pt x="123" y="115"/>
                </a:cubicBezTo>
                <a:cubicBezTo>
                  <a:pt x="124" y="118"/>
                  <a:pt x="125" y="120"/>
                  <a:pt x="127" y="121"/>
                </a:cubicBezTo>
                <a:cubicBezTo>
                  <a:pt x="129" y="123"/>
                  <a:pt x="132" y="128"/>
                  <a:pt x="136" y="133"/>
                </a:cubicBezTo>
                <a:cubicBezTo>
                  <a:pt x="149" y="149"/>
                  <a:pt x="170" y="175"/>
                  <a:pt x="196" y="205"/>
                </a:cubicBezTo>
                <a:cubicBezTo>
                  <a:pt x="199" y="208"/>
                  <a:pt x="203" y="210"/>
                  <a:pt x="207" y="210"/>
                </a:cubicBezTo>
                <a:cubicBezTo>
                  <a:pt x="213" y="210"/>
                  <a:pt x="216" y="206"/>
                  <a:pt x="221" y="201"/>
                </a:cubicBezTo>
                <a:cubicBezTo>
                  <a:pt x="230" y="190"/>
                  <a:pt x="230" y="190"/>
                  <a:pt x="230" y="190"/>
                </a:cubicBezTo>
                <a:cubicBezTo>
                  <a:pt x="286" y="121"/>
                  <a:pt x="286" y="121"/>
                  <a:pt x="286" y="121"/>
                </a:cubicBezTo>
                <a:cubicBezTo>
                  <a:pt x="286" y="121"/>
                  <a:pt x="287" y="120"/>
                  <a:pt x="287" y="120"/>
                </a:cubicBezTo>
                <a:cubicBezTo>
                  <a:pt x="292" y="114"/>
                  <a:pt x="295" y="108"/>
                  <a:pt x="295" y="101"/>
                </a:cubicBezTo>
                <a:cubicBezTo>
                  <a:pt x="295" y="93"/>
                  <a:pt x="291" y="85"/>
                  <a:pt x="283" y="75"/>
                </a:cubicBezTo>
                <a:cubicBezTo>
                  <a:pt x="279" y="70"/>
                  <a:pt x="273" y="69"/>
                  <a:pt x="249" y="68"/>
                </a:cubicBezTo>
                <a:cubicBezTo>
                  <a:pt x="242" y="67"/>
                  <a:pt x="242" y="67"/>
                  <a:pt x="242" y="67"/>
                </a:cubicBezTo>
                <a:cubicBezTo>
                  <a:pt x="240" y="67"/>
                  <a:pt x="236" y="66"/>
                  <a:pt x="229" y="61"/>
                </a:cubicBezTo>
                <a:cubicBezTo>
                  <a:pt x="234" y="52"/>
                  <a:pt x="245" y="37"/>
                  <a:pt x="252" y="31"/>
                </a:cubicBezTo>
                <a:cubicBezTo>
                  <a:pt x="274" y="41"/>
                  <a:pt x="356" y="81"/>
                  <a:pt x="373" y="95"/>
                </a:cubicBezTo>
                <a:cubicBezTo>
                  <a:pt x="389" y="108"/>
                  <a:pt x="406" y="147"/>
                  <a:pt x="406" y="158"/>
                </a:cubicBezTo>
                <a:cubicBezTo>
                  <a:pt x="406" y="158"/>
                  <a:pt x="406" y="158"/>
                  <a:pt x="406" y="158"/>
                </a:cubicBezTo>
                <a:cubicBezTo>
                  <a:pt x="404" y="161"/>
                  <a:pt x="403" y="163"/>
                  <a:pt x="403" y="166"/>
                </a:cubicBezTo>
                <a:cubicBezTo>
                  <a:pt x="403" y="169"/>
                  <a:pt x="404" y="172"/>
                  <a:pt x="406" y="174"/>
                </a:cubicBezTo>
                <a:cubicBezTo>
                  <a:pt x="411" y="180"/>
                  <a:pt x="419" y="181"/>
                  <a:pt x="425" y="176"/>
                </a:cubicBezTo>
                <a:cubicBezTo>
                  <a:pt x="428" y="174"/>
                  <a:pt x="432" y="168"/>
                  <a:pt x="432" y="159"/>
                </a:cubicBezTo>
                <a:cubicBezTo>
                  <a:pt x="432" y="136"/>
                  <a:pt x="410" y="91"/>
                  <a:pt x="390" y="75"/>
                </a:cubicBezTo>
                <a:cubicBezTo>
                  <a:pt x="368" y="56"/>
                  <a:pt x="264" y="7"/>
                  <a:pt x="255" y="4"/>
                </a:cubicBezTo>
                <a:cubicBezTo>
                  <a:pt x="245" y="0"/>
                  <a:pt x="236" y="8"/>
                  <a:pt x="228" y="17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Solution 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half" idx="1"/>
          </p:nvPr>
        </p:nvSpPr>
        <p:spPr>
          <a:xfrm>
            <a:off x="381000" y="1524000"/>
            <a:ext cx="4038600" cy="4525962"/>
          </a:xfrm>
        </p:spPr>
        <p:txBody>
          <a:bodyPr/>
          <a:lstStyle/>
          <a:p>
            <a:r>
              <a:rPr lang="en-US" sz="2400" dirty="0" smtClean="0"/>
              <a:t>Controls System</a:t>
            </a:r>
          </a:p>
          <a:p>
            <a:pPr lvl="1"/>
            <a:r>
              <a:rPr lang="en-US" sz="1800" dirty="0" smtClean="0"/>
              <a:t>Individual zone control</a:t>
            </a:r>
          </a:p>
          <a:p>
            <a:pPr lvl="1"/>
            <a:r>
              <a:rPr lang="en-US" sz="1800" dirty="0" smtClean="0"/>
              <a:t>Improved comfort &amp; efficiency</a:t>
            </a:r>
          </a:p>
          <a:p>
            <a:pPr lvl="1"/>
            <a:r>
              <a:rPr lang="en-US" sz="1800" dirty="0" smtClean="0"/>
              <a:t>Remote access capability</a:t>
            </a:r>
          </a:p>
          <a:p>
            <a:pPr lvl="1"/>
            <a:r>
              <a:rPr lang="en-US" sz="1800" dirty="0" smtClean="0"/>
              <a:t>Ease of maintenance</a:t>
            </a:r>
          </a:p>
          <a:p>
            <a:pPr lvl="1"/>
            <a:r>
              <a:rPr lang="en-US" sz="1800" dirty="0" smtClean="0"/>
              <a:t>Open system for service</a:t>
            </a:r>
          </a:p>
          <a:p>
            <a:pPr lvl="1"/>
            <a:endParaRPr lang="en-US" sz="1200" dirty="0" smtClean="0"/>
          </a:p>
          <a:p>
            <a:pPr lvl="1"/>
            <a:endParaRPr lang="en-US" sz="1200" dirty="0" smtClean="0"/>
          </a:p>
          <a:p>
            <a:r>
              <a:rPr lang="en-US" sz="2400" dirty="0" smtClean="0"/>
              <a:t>Electrical System</a:t>
            </a:r>
          </a:p>
          <a:p>
            <a:pPr lvl="1"/>
            <a:r>
              <a:rPr lang="en-US" sz="1800" dirty="0" smtClean="0"/>
              <a:t>Focused on true needs </a:t>
            </a:r>
          </a:p>
          <a:p>
            <a:pPr lvl="1"/>
            <a:r>
              <a:rPr lang="en-US" sz="1800" dirty="0" smtClean="0"/>
              <a:t>Service &amp; wiring appears to be in good condition</a:t>
            </a:r>
          </a:p>
          <a:p>
            <a:pPr lvl="1"/>
            <a:r>
              <a:rPr lang="en-US" sz="1800" dirty="0" smtClean="0"/>
              <a:t>Replacing main distribution panel, sub-panels, &amp; transformers</a:t>
            </a:r>
          </a:p>
          <a:p>
            <a:pPr lvl="1"/>
            <a:r>
              <a:rPr lang="en-US" sz="1800" dirty="0" smtClean="0"/>
              <a:t>Significant cost savings</a:t>
            </a:r>
          </a:p>
          <a:p>
            <a:pPr lvl="1"/>
            <a:endParaRPr lang="en-US" sz="1800" dirty="0" smtClean="0"/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  <p:pic>
        <p:nvPicPr>
          <p:cNvPr id="7" name="Picture 6" descr="IMG_00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19600" y="1219200"/>
            <a:ext cx="3352800" cy="2514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 descr="IMG_00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4114800"/>
            <a:ext cx="3352800" cy="2514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Freeform 489"/>
          <p:cNvSpPr>
            <a:spLocks/>
          </p:cNvSpPr>
          <p:nvPr/>
        </p:nvSpPr>
        <p:spPr bwMode="auto">
          <a:xfrm>
            <a:off x="7848600" y="304800"/>
            <a:ext cx="990600" cy="749419"/>
          </a:xfrm>
          <a:custGeom>
            <a:avLst/>
            <a:gdLst/>
            <a:ahLst/>
            <a:cxnLst>
              <a:cxn ang="0">
                <a:pos x="223" y="2"/>
              </a:cxn>
              <a:cxn ang="0">
                <a:pos x="115" y="55"/>
              </a:cxn>
              <a:cxn ang="0">
                <a:pos x="26" y="68"/>
              </a:cxn>
              <a:cxn ang="0">
                <a:pos x="13" y="112"/>
              </a:cxn>
              <a:cxn ang="0">
                <a:pos x="13" y="139"/>
              </a:cxn>
              <a:cxn ang="0">
                <a:pos x="53" y="126"/>
              </a:cxn>
              <a:cxn ang="0">
                <a:pos x="102" y="82"/>
              </a:cxn>
              <a:cxn ang="0">
                <a:pos x="109" y="103"/>
              </a:cxn>
              <a:cxn ang="0">
                <a:pos x="234" y="26"/>
              </a:cxn>
              <a:cxn ang="0">
                <a:pos x="315" y="51"/>
              </a:cxn>
              <a:cxn ang="0">
                <a:pos x="432" y="64"/>
              </a:cxn>
              <a:cxn ang="0">
                <a:pos x="328" y="87"/>
              </a:cxn>
              <a:cxn ang="0">
                <a:pos x="315" y="101"/>
              </a:cxn>
              <a:cxn ang="0">
                <a:pos x="328" y="214"/>
              </a:cxn>
              <a:cxn ang="0">
                <a:pos x="432" y="237"/>
              </a:cxn>
              <a:cxn ang="0">
                <a:pos x="315" y="250"/>
              </a:cxn>
              <a:cxn ang="0">
                <a:pos x="234" y="278"/>
              </a:cxn>
              <a:cxn ang="0">
                <a:pos x="109" y="197"/>
              </a:cxn>
              <a:cxn ang="0">
                <a:pos x="102" y="219"/>
              </a:cxn>
              <a:cxn ang="0">
                <a:pos x="53" y="177"/>
              </a:cxn>
              <a:cxn ang="0">
                <a:pos x="39" y="164"/>
              </a:cxn>
              <a:cxn ang="0">
                <a:pos x="0" y="177"/>
              </a:cxn>
              <a:cxn ang="0">
                <a:pos x="26" y="190"/>
              </a:cxn>
              <a:cxn ang="0">
                <a:pos x="30" y="242"/>
              </a:cxn>
              <a:cxn ang="0">
                <a:pos x="115" y="246"/>
              </a:cxn>
              <a:cxn ang="0">
                <a:pos x="222" y="302"/>
              </a:cxn>
              <a:cxn ang="0">
                <a:pos x="328" y="305"/>
              </a:cxn>
              <a:cxn ang="0">
                <a:pos x="342" y="263"/>
              </a:cxn>
              <a:cxn ang="0">
                <a:pos x="459" y="250"/>
              </a:cxn>
              <a:cxn ang="0">
                <a:pos x="445" y="187"/>
              </a:cxn>
              <a:cxn ang="0">
                <a:pos x="342" y="114"/>
              </a:cxn>
              <a:cxn ang="0">
                <a:pos x="455" y="110"/>
              </a:cxn>
              <a:cxn ang="0">
                <a:pos x="459" y="51"/>
              </a:cxn>
              <a:cxn ang="0">
                <a:pos x="342" y="37"/>
              </a:cxn>
              <a:cxn ang="0">
                <a:pos x="328" y="0"/>
              </a:cxn>
            </a:cxnLst>
            <a:rect l="0" t="0" r="r" b="b"/>
            <a:pathLst>
              <a:path w="459" h="305">
                <a:moveTo>
                  <a:pt x="230" y="0"/>
                </a:moveTo>
                <a:cubicBezTo>
                  <a:pt x="227" y="0"/>
                  <a:pt x="225" y="1"/>
                  <a:pt x="223" y="2"/>
                </a:cubicBezTo>
                <a:cubicBezTo>
                  <a:pt x="223" y="2"/>
                  <a:pt x="156" y="47"/>
                  <a:pt x="128" y="66"/>
                </a:cubicBezTo>
                <a:cubicBezTo>
                  <a:pt x="127" y="60"/>
                  <a:pt x="122" y="55"/>
                  <a:pt x="115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2" y="55"/>
                  <a:pt x="26" y="61"/>
                  <a:pt x="26" y="68"/>
                </a:cubicBezTo>
                <a:cubicBezTo>
                  <a:pt x="26" y="68"/>
                  <a:pt x="26" y="97"/>
                  <a:pt x="26" y="112"/>
                </a:cubicBezTo>
                <a:cubicBezTo>
                  <a:pt x="20" y="112"/>
                  <a:pt x="13" y="112"/>
                  <a:pt x="13" y="112"/>
                </a:cubicBezTo>
                <a:cubicBezTo>
                  <a:pt x="6" y="112"/>
                  <a:pt x="0" y="118"/>
                  <a:pt x="0" y="126"/>
                </a:cubicBezTo>
                <a:cubicBezTo>
                  <a:pt x="0" y="133"/>
                  <a:pt x="6" y="139"/>
                  <a:pt x="13" y="139"/>
                </a:cubicBezTo>
                <a:cubicBezTo>
                  <a:pt x="39" y="139"/>
                  <a:pt x="39" y="139"/>
                  <a:pt x="39" y="139"/>
                </a:cubicBezTo>
                <a:cubicBezTo>
                  <a:pt x="47" y="139"/>
                  <a:pt x="53" y="133"/>
                  <a:pt x="53" y="126"/>
                </a:cubicBezTo>
                <a:cubicBezTo>
                  <a:pt x="53" y="126"/>
                  <a:pt x="53" y="97"/>
                  <a:pt x="53" y="82"/>
                </a:cubicBezTo>
                <a:cubicBezTo>
                  <a:pt x="67" y="82"/>
                  <a:pt x="88" y="82"/>
                  <a:pt x="102" y="82"/>
                </a:cubicBezTo>
                <a:cubicBezTo>
                  <a:pt x="102" y="86"/>
                  <a:pt x="102" y="91"/>
                  <a:pt x="102" y="91"/>
                </a:cubicBezTo>
                <a:cubicBezTo>
                  <a:pt x="102" y="96"/>
                  <a:pt x="105" y="101"/>
                  <a:pt x="109" y="103"/>
                </a:cubicBezTo>
                <a:cubicBezTo>
                  <a:pt x="113" y="105"/>
                  <a:pt x="119" y="105"/>
                  <a:pt x="123" y="102"/>
                </a:cubicBezTo>
                <a:cubicBezTo>
                  <a:pt x="123" y="102"/>
                  <a:pt x="228" y="31"/>
                  <a:pt x="234" y="26"/>
                </a:cubicBezTo>
                <a:cubicBezTo>
                  <a:pt x="241" y="26"/>
                  <a:pt x="296" y="26"/>
                  <a:pt x="315" y="26"/>
                </a:cubicBezTo>
                <a:cubicBezTo>
                  <a:pt x="315" y="38"/>
                  <a:pt x="315" y="51"/>
                  <a:pt x="315" y="51"/>
                </a:cubicBezTo>
                <a:cubicBezTo>
                  <a:pt x="315" y="58"/>
                  <a:pt x="321" y="64"/>
                  <a:pt x="328" y="64"/>
                </a:cubicBezTo>
                <a:cubicBezTo>
                  <a:pt x="328" y="64"/>
                  <a:pt x="411" y="64"/>
                  <a:pt x="432" y="64"/>
                </a:cubicBezTo>
                <a:cubicBezTo>
                  <a:pt x="432" y="73"/>
                  <a:pt x="432" y="78"/>
                  <a:pt x="432" y="87"/>
                </a:cubicBezTo>
                <a:cubicBezTo>
                  <a:pt x="411" y="87"/>
                  <a:pt x="328" y="87"/>
                  <a:pt x="328" y="87"/>
                </a:cubicBezTo>
                <a:cubicBezTo>
                  <a:pt x="325" y="87"/>
                  <a:pt x="321" y="89"/>
                  <a:pt x="319" y="91"/>
                </a:cubicBezTo>
                <a:cubicBezTo>
                  <a:pt x="316" y="94"/>
                  <a:pt x="315" y="97"/>
                  <a:pt x="315" y="101"/>
                </a:cubicBezTo>
                <a:cubicBezTo>
                  <a:pt x="315" y="200"/>
                  <a:pt x="315" y="200"/>
                  <a:pt x="315" y="200"/>
                </a:cubicBezTo>
                <a:cubicBezTo>
                  <a:pt x="315" y="208"/>
                  <a:pt x="321" y="214"/>
                  <a:pt x="328" y="214"/>
                </a:cubicBezTo>
                <a:cubicBezTo>
                  <a:pt x="328" y="214"/>
                  <a:pt x="411" y="214"/>
                  <a:pt x="432" y="214"/>
                </a:cubicBezTo>
                <a:cubicBezTo>
                  <a:pt x="432" y="223"/>
                  <a:pt x="432" y="228"/>
                  <a:pt x="432" y="237"/>
                </a:cubicBezTo>
                <a:cubicBezTo>
                  <a:pt x="411" y="237"/>
                  <a:pt x="328" y="237"/>
                  <a:pt x="328" y="237"/>
                </a:cubicBezTo>
                <a:cubicBezTo>
                  <a:pt x="321" y="237"/>
                  <a:pt x="315" y="243"/>
                  <a:pt x="315" y="250"/>
                </a:cubicBezTo>
                <a:cubicBezTo>
                  <a:pt x="315" y="250"/>
                  <a:pt x="315" y="266"/>
                  <a:pt x="315" y="278"/>
                </a:cubicBezTo>
                <a:cubicBezTo>
                  <a:pt x="296" y="278"/>
                  <a:pt x="241" y="278"/>
                  <a:pt x="234" y="278"/>
                </a:cubicBezTo>
                <a:cubicBezTo>
                  <a:pt x="228" y="274"/>
                  <a:pt x="123" y="198"/>
                  <a:pt x="123" y="198"/>
                </a:cubicBezTo>
                <a:cubicBezTo>
                  <a:pt x="119" y="195"/>
                  <a:pt x="114" y="195"/>
                  <a:pt x="109" y="197"/>
                </a:cubicBezTo>
                <a:cubicBezTo>
                  <a:pt x="105" y="200"/>
                  <a:pt x="102" y="204"/>
                  <a:pt x="102" y="209"/>
                </a:cubicBezTo>
                <a:cubicBezTo>
                  <a:pt x="102" y="209"/>
                  <a:pt x="102" y="214"/>
                  <a:pt x="102" y="219"/>
                </a:cubicBezTo>
                <a:cubicBezTo>
                  <a:pt x="88" y="219"/>
                  <a:pt x="67" y="219"/>
                  <a:pt x="53" y="219"/>
                </a:cubicBezTo>
                <a:cubicBezTo>
                  <a:pt x="53" y="204"/>
                  <a:pt x="53" y="177"/>
                  <a:pt x="53" y="177"/>
                </a:cubicBezTo>
                <a:cubicBezTo>
                  <a:pt x="53" y="174"/>
                  <a:pt x="51" y="170"/>
                  <a:pt x="49" y="168"/>
                </a:cubicBezTo>
                <a:cubicBezTo>
                  <a:pt x="46" y="165"/>
                  <a:pt x="43" y="164"/>
                  <a:pt x="39" y="164"/>
                </a:cubicBezTo>
                <a:cubicBezTo>
                  <a:pt x="13" y="164"/>
                  <a:pt x="13" y="164"/>
                  <a:pt x="13" y="164"/>
                </a:cubicBezTo>
                <a:cubicBezTo>
                  <a:pt x="6" y="164"/>
                  <a:pt x="0" y="170"/>
                  <a:pt x="0" y="177"/>
                </a:cubicBezTo>
                <a:cubicBezTo>
                  <a:pt x="0" y="185"/>
                  <a:pt x="6" y="191"/>
                  <a:pt x="13" y="190"/>
                </a:cubicBezTo>
                <a:cubicBezTo>
                  <a:pt x="13" y="190"/>
                  <a:pt x="20" y="190"/>
                  <a:pt x="26" y="190"/>
                </a:cubicBezTo>
                <a:cubicBezTo>
                  <a:pt x="26" y="206"/>
                  <a:pt x="26" y="233"/>
                  <a:pt x="26" y="233"/>
                </a:cubicBezTo>
                <a:cubicBezTo>
                  <a:pt x="26" y="236"/>
                  <a:pt x="27" y="240"/>
                  <a:pt x="30" y="242"/>
                </a:cubicBezTo>
                <a:cubicBezTo>
                  <a:pt x="32" y="245"/>
                  <a:pt x="36" y="246"/>
                  <a:pt x="39" y="246"/>
                </a:cubicBezTo>
                <a:cubicBezTo>
                  <a:pt x="115" y="246"/>
                  <a:pt x="115" y="246"/>
                  <a:pt x="115" y="246"/>
                </a:cubicBezTo>
                <a:cubicBezTo>
                  <a:pt x="122" y="246"/>
                  <a:pt x="127" y="241"/>
                  <a:pt x="128" y="235"/>
                </a:cubicBezTo>
                <a:cubicBezTo>
                  <a:pt x="156" y="255"/>
                  <a:pt x="222" y="302"/>
                  <a:pt x="222" y="302"/>
                </a:cubicBezTo>
                <a:cubicBezTo>
                  <a:pt x="225" y="304"/>
                  <a:pt x="227" y="305"/>
                  <a:pt x="230" y="305"/>
                </a:cubicBezTo>
                <a:cubicBezTo>
                  <a:pt x="328" y="305"/>
                  <a:pt x="328" y="305"/>
                  <a:pt x="328" y="305"/>
                </a:cubicBezTo>
                <a:cubicBezTo>
                  <a:pt x="336" y="305"/>
                  <a:pt x="342" y="299"/>
                  <a:pt x="342" y="292"/>
                </a:cubicBezTo>
                <a:cubicBezTo>
                  <a:pt x="342" y="292"/>
                  <a:pt x="342" y="276"/>
                  <a:pt x="342" y="263"/>
                </a:cubicBezTo>
                <a:cubicBezTo>
                  <a:pt x="363" y="263"/>
                  <a:pt x="445" y="263"/>
                  <a:pt x="445" y="263"/>
                </a:cubicBezTo>
                <a:cubicBezTo>
                  <a:pt x="453" y="263"/>
                  <a:pt x="459" y="257"/>
                  <a:pt x="459" y="250"/>
                </a:cubicBezTo>
                <a:cubicBezTo>
                  <a:pt x="459" y="200"/>
                  <a:pt x="459" y="200"/>
                  <a:pt x="459" y="200"/>
                </a:cubicBezTo>
                <a:cubicBezTo>
                  <a:pt x="459" y="193"/>
                  <a:pt x="453" y="187"/>
                  <a:pt x="445" y="187"/>
                </a:cubicBezTo>
                <a:cubicBezTo>
                  <a:pt x="445" y="187"/>
                  <a:pt x="363" y="187"/>
                  <a:pt x="342" y="187"/>
                </a:cubicBezTo>
                <a:cubicBezTo>
                  <a:pt x="342" y="170"/>
                  <a:pt x="342" y="131"/>
                  <a:pt x="342" y="114"/>
                </a:cubicBezTo>
                <a:cubicBezTo>
                  <a:pt x="363" y="114"/>
                  <a:pt x="445" y="114"/>
                  <a:pt x="445" y="114"/>
                </a:cubicBezTo>
                <a:cubicBezTo>
                  <a:pt x="449" y="114"/>
                  <a:pt x="452" y="113"/>
                  <a:pt x="455" y="110"/>
                </a:cubicBezTo>
                <a:cubicBezTo>
                  <a:pt x="457" y="108"/>
                  <a:pt x="459" y="104"/>
                  <a:pt x="459" y="101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9" y="43"/>
                  <a:pt x="453" y="37"/>
                  <a:pt x="445" y="37"/>
                </a:cubicBezTo>
                <a:cubicBezTo>
                  <a:pt x="445" y="37"/>
                  <a:pt x="363" y="37"/>
                  <a:pt x="342" y="37"/>
                </a:cubicBezTo>
                <a:cubicBezTo>
                  <a:pt x="342" y="26"/>
                  <a:pt x="342" y="13"/>
                  <a:pt x="342" y="13"/>
                </a:cubicBezTo>
                <a:cubicBezTo>
                  <a:pt x="342" y="6"/>
                  <a:pt x="336" y="0"/>
                  <a:pt x="328" y="0"/>
                </a:cubicBezTo>
                <a:lnTo>
                  <a:pt x="230" y="0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Solution 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sz="half" idx="1"/>
          </p:nvPr>
        </p:nvSpPr>
        <p:spPr>
          <a:xfrm>
            <a:off x="381000" y="1341438"/>
            <a:ext cx="4038600" cy="4525962"/>
          </a:xfrm>
        </p:spPr>
        <p:txBody>
          <a:bodyPr/>
          <a:lstStyle/>
          <a:p>
            <a:r>
              <a:rPr lang="en-US" sz="2400" dirty="0" smtClean="0"/>
              <a:t>Roofing System</a:t>
            </a:r>
          </a:p>
          <a:p>
            <a:pPr lvl="1"/>
            <a:r>
              <a:rPr lang="en-US" sz="1800" dirty="0" smtClean="0"/>
              <a:t>From 1993 renovation</a:t>
            </a:r>
          </a:p>
          <a:p>
            <a:pPr lvl="1"/>
            <a:r>
              <a:rPr lang="en-US" sz="1800" dirty="0" smtClean="0"/>
              <a:t>Generally good condition</a:t>
            </a:r>
          </a:p>
          <a:p>
            <a:pPr lvl="1"/>
            <a:r>
              <a:rPr lang="en-US" sz="1800" dirty="0" smtClean="0"/>
              <a:t>Minimal leaking or maintenance </a:t>
            </a:r>
          </a:p>
          <a:p>
            <a:pPr lvl="1"/>
            <a:r>
              <a:rPr lang="en-US" sz="1800" dirty="0" smtClean="0"/>
              <a:t>Insulation dry;  core sample taken</a:t>
            </a:r>
          </a:p>
          <a:p>
            <a:pPr lvl="1"/>
            <a:r>
              <a:rPr lang="en-US" sz="1800" dirty="0" smtClean="0"/>
              <a:t>Urethane coating to extend life</a:t>
            </a:r>
          </a:p>
          <a:p>
            <a:pPr lvl="1"/>
            <a:r>
              <a:rPr lang="en-US" sz="1800" dirty="0" smtClean="0"/>
              <a:t>Significant cost savings</a:t>
            </a:r>
          </a:p>
          <a:p>
            <a:pPr lvl="1"/>
            <a:endParaRPr lang="en-US" sz="1800" dirty="0" smtClean="0"/>
          </a:p>
          <a:p>
            <a:r>
              <a:rPr lang="en-US" sz="2400" dirty="0" smtClean="0"/>
              <a:t>Windows</a:t>
            </a:r>
          </a:p>
          <a:p>
            <a:pPr lvl="1"/>
            <a:r>
              <a:rPr lang="en-US" sz="1800" dirty="0" smtClean="0"/>
              <a:t>Focused on true needs </a:t>
            </a:r>
          </a:p>
          <a:p>
            <a:pPr lvl="1"/>
            <a:r>
              <a:rPr lang="en-US" sz="1800" dirty="0" smtClean="0"/>
              <a:t>Replace remaining single pane windows</a:t>
            </a:r>
          </a:p>
          <a:p>
            <a:pPr lvl="1"/>
            <a:r>
              <a:rPr lang="en-US" sz="1800" dirty="0" smtClean="0"/>
              <a:t>Significant cost savings</a:t>
            </a:r>
          </a:p>
          <a:p>
            <a:pPr lvl="1"/>
            <a:endParaRPr lang="en-US" sz="1800" dirty="0" smtClean="0"/>
          </a:p>
          <a:p>
            <a:r>
              <a:rPr lang="en-US" sz="2200" dirty="0" smtClean="0"/>
              <a:t>Additional Offerings</a:t>
            </a:r>
          </a:p>
          <a:p>
            <a:pPr lvl="1"/>
            <a:endParaRPr lang="en-US" sz="1800" dirty="0" smtClean="0"/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5325" y="1371600"/>
            <a:ext cx="4029075" cy="2133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 descr="IMG_059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1400" y="3886200"/>
            <a:ext cx="3556000" cy="2667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Freeform 604"/>
          <p:cNvSpPr>
            <a:spLocks/>
          </p:cNvSpPr>
          <p:nvPr/>
        </p:nvSpPr>
        <p:spPr bwMode="auto">
          <a:xfrm>
            <a:off x="7848600" y="228600"/>
            <a:ext cx="1066800" cy="727271"/>
          </a:xfrm>
          <a:custGeom>
            <a:avLst/>
            <a:gdLst/>
            <a:ahLst/>
            <a:cxnLst>
              <a:cxn ang="0">
                <a:pos x="0" y="146"/>
              </a:cxn>
              <a:cxn ang="0">
                <a:pos x="3" y="156"/>
              </a:cxn>
              <a:cxn ang="0">
                <a:pos x="12" y="160"/>
              </a:cxn>
              <a:cxn ang="0">
                <a:pos x="124" y="160"/>
              </a:cxn>
              <a:cxn ang="0">
                <a:pos x="137" y="147"/>
              </a:cxn>
              <a:cxn ang="0">
                <a:pos x="124" y="135"/>
              </a:cxn>
              <a:cxn ang="0">
                <a:pos x="26" y="135"/>
              </a:cxn>
              <a:cxn ang="0">
                <a:pos x="162" y="24"/>
              </a:cxn>
              <a:cxn ang="0">
                <a:pos x="300" y="163"/>
              </a:cxn>
              <a:cxn ang="0">
                <a:pos x="308" y="174"/>
              </a:cxn>
              <a:cxn ang="0">
                <a:pos x="333" y="185"/>
              </a:cxn>
              <a:cxn ang="0">
                <a:pos x="296" y="190"/>
              </a:cxn>
              <a:cxn ang="0">
                <a:pos x="296" y="190"/>
              </a:cxn>
              <a:cxn ang="0">
                <a:pos x="225" y="180"/>
              </a:cxn>
              <a:cxn ang="0">
                <a:pos x="222" y="180"/>
              </a:cxn>
              <a:cxn ang="0">
                <a:pos x="47" y="180"/>
              </a:cxn>
              <a:cxn ang="0">
                <a:pos x="35" y="192"/>
              </a:cxn>
              <a:cxn ang="0">
                <a:pos x="35" y="208"/>
              </a:cxn>
              <a:cxn ang="0">
                <a:pos x="47" y="221"/>
              </a:cxn>
              <a:cxn ang="0">
                <a:pos x="59" y="208"/>
              </a:cxn>
              <a:cxn ang="0">
                <a:pos x="59" y="204"/>
              </a:cxn>
              <a:cxn ang="0">
                <a:pos x="220" y="204"/>
              </a:cxn>
              <a:cxn ang="0">
                <a:pos x="296" y="215"/>
              </a:cxn>
              <a:cxn ang="0">
                <a:pos x="296" y="215"/>
              </a:cxn>
              <a:cxn ang="0">
                <a:pos x="372" y="198"/>
              </a:cxn>
              <a:cxn ang="0">
                <a:pos x="379" y="187"/>
              </a:cxn>
              <a:cxn ang="0">
                <a:pos x="379" y="187"/>
              </a:cxn>
              <a:cxn ang="0">
                <a:pos x="372" y="176"/>
              </a:cxn>
              <a:cxn ang="0">
                <a:pos x="324" y="155"/>
              </a:cxn>
              <a:cxn ang="0">
                <a:pos x="162" y="0"/>
              </a:cxn>
              <a:cxn ang="0">
                <a:pos x="0" y="146"/>
              </a:cxn>
            </a:cxnLst>
            <a:rect l="0" t="0" r="r" b="b"/>
            <a:pathLst>
              <a:path w="379" h="221">
                <a:moveTo>
                  <a:pt x="0" y="146"/>
                </a:moveTo>
                <a:cubicBezTo>
                  <a:pt x="0" y="150"/>
                  <a:pt x="1" y="153"/>
                  <a:pt x="3" y="156"/>
                </a:cubicBezTo>
                <a:cubicBezTo>
                  <a:pt x="5" y="158"/>
                  <a:pt x="9" y="160"/>
                  <a:pt x="12" y="160"/>
                </a:cubicBezTo>
                <a:cubicBezTo>
                  <a:pt x="124" y="160"/>
                  <a:pt x="124" y="160"/>
                  <a:pt x="124" y="160"/>
                </a:cubicBezTo>
                <a:cubicBezTo>
                  <a:pt x="131" y="160"/>
                  <a:pt x="137" y="154"/>
                  <a:pt x="137" y="147"/>
                </a:cubicBezTo>
                <a:cubicBezTo>
                  <a:pt x="137" y="141"/>
                  <a:pt x="131" y="135"/>
                  <a:pt x="124" y="135"/>
                </a:cubicBezTo>
                <a:cubicBezTo>
                  <a:pt x="124" y="135"/>
                  <a:pt x="48" y="135"/>
                  <a:pt x="26" y="135"/>
                </a:cubicBezTo>
                <a:cubicBezTo>
                  <a:pt x="39" y="71"/>
                  <a:pt x="95" y="24"/>
                  <a:pt x="162" y="24"/>
                </a:cubicBezTo>
                <a:cubicBezTo>
                  <a:pt x="238" y="24"/>
                  <a:pt x="300" y="87"/>
                  <a:pt x="300" y="163"/>
                </a:cubicBezTo>
                <a:cubicBezTo>
                  <a:pt x="300" y="168"/>
                  <a:pt x="303" y="172"/>
                  <a:pt x="308" y="174"/>
                </a:cubicBezTo>
                <a:cubicBezTo>
                  <a:pt x="308" y="174"/>
                  <a:pt x="320" y="180"/>
                  <a:pt x="333" y="185"/>
                </a:cubicBezTo>
                <a:cubicBezTo>
                  <a:pt x="322" y="188"/>
                  <a:pt x="309" y="190"/>
                  <a:pt x="296" y="190"/>
                </a:cubicBezTo>
                <a:cubicBezTo>
                  <a:pt x="296" y="190"/>
                  <a:pt x="296" y="190"/>
                  <a:pt x="296" y="190"/>
                </a:cubicBezTo>
                <a:cubicBezTo>
                  <a:pt x="263" y="190"/>
                  <a:pt x="225" y="180"/>
                  <a:pt x="225" y="180"/>
                </a:cubicBezTo>
                <a:cubicBezTo>
                  <a:pt x="224" y="180"/>
                  <a:pt x="223" y="180"/>
                  <a:pt x="222" y="180"/>
                </a:cubicBezTo>
                <a:cubicBezTo>
                  <a:pt x="47" y="180"/>
                  <a:pt x="47" y="180"/>
                  <a:pt x="47" y="180"/>
                </a:cubicBezTo>
                <a:cubicBezTo>
                  <a:pt x="40" y="180"/>
                  <a:pt x="35" y="185"/>
                  <a:pt x="35" y="192"/>
                </a:cubicBezTo>
                <a:cubicBezTo>
                  <a:pt x="35" y="208"/>
                  <a:pt x="35" y="208"/>
                  <a:pt x="35" y="208"/>
                </a:cubicBezTo>
                <a:cubicBezTo>
                  <a:pt x="35" y="215"/>
                  <a:pt x="40" y="221"/>
                  <a:pt x="47" y="221"/>
                </a:cubicBezTo>
                <a:cubicBezTo>
                  <a:pt x="54" y="221"/>
                  <a:pt x="59" y="215"/>
                  <a:pt x="59" y="208"/>
                </a:cubicBezTo>
                <a:cubicBezTo>
                  <a:pt x="59" y="208"/>
                  <a:pt x="59" y="206"/>
                  <a:pt x="59" y="204"/>
                </a:cubicBezTo>
                <a:cubicBezTo>
                  <a:pt x="80" y="204"/>
                  <a:pt x="217" y="204"/>
                  <a:pt x="220" y="204"/>
                </a:cubicBezTo>
                <a:cubicBezTo>
                  <a:pt x="227" y="206"/>
                  <a:pt x="263" y="215"/>
                  <a:pt x="296" y="215"/>
                </a:cubicBezTo>
                <a:cubicBezTo>
                  <a:pt x="296" y="215"/>
                  <a:pt x="296" y="215"/>
                  <a:pt x="296" y="215"/>
                </a:cubicBezTo>
                <a:cubicBezTo>
                  <a:pt x="333" y="215"/>
                  <a:pt x="370" y="199"/>
                  <a:pt x="372" y="198"/>
                </a:cubicBezTo>
                <a:cubicBezTo>
                  <a:pt x="376" y="196"/>
                  <a:pt x="379" y="192"/>
                  <a:pt x="379" y="187"/>
                </a:cubicBezTo>
                <a:cubicBezTo>
                  <a:pt x="379" y="187"/>
                  <a:pt x="379" y="187"/>
                  <a:pt x="379" y="187"/>
                </a:cubicBezTo>
                <a:cubicBezTo>
                  <a:pt x="379" y="182"/>
                  <a:pt x="376" y="178"/>
                  <a:pt x="372" y="176"/>
                </a:cubicBezTo>
                <a:cubicBezTo>
                  <a:pt x="372" y="176"/>
                  <a:pt x="335" y="159"/>
                  <a:pt x="324" y="155"/>
                </a:cubicBezTo>
                <a:cubicBezTo>
                  <a:pt x="320" y="69"/>
                  <a:pt x="249" y="0"/>
                  <a:pt x="162" y="0"/>
                </a:cubicBezTo>
                <a:cubicBezTo>
                  <a:pt x="78" y="0"/>
                  <a:pt x="8" y="63"/>
                  <a:pt x="0" y="146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Utility Analysis</a:t>
            </a:r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071" y="1524000"/>
            <a:ext cx="8525129" cy="4248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3" descr="Energy-infrastructu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736541" cy="1031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Savings Analysis – Cash Flow</a:t>
            </a:r>
            <a:endParaRPr lang="en-US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1" y="1143000"/>
            <a:ext cx="4648199" cy="551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71" descr="Dolla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14755" y="152400"/>
            <a:ext cx="610132" cy="99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Cost Comparison</a:t>
            </a:r>
            <a:endParaRPr lang="en-US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81113"/>
            <a:ext cx="8568873" cy="519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Freeform 308"/>
          <p:cNvSpPr>
            <a:spLocks/>
          </p:cNvSpPr>
          <p:nvPr/>
        </p:nvSpPr>
        <p:spPr bwMode="auto">
          <a:xfrm>
            <a:off x="7848600" y="228600"/>
            <a:ext cx="799911" cy="820587"/>
          </a:xfrm>
          <a:custGeom>
            <a:avLst/>
            <a:gdLst/>
            <a:ahLst/>
            <a:cxnLst>
              <a:cxn ang="0">
                <a:pos x="409" y="267"/>
              </a:cxn>
              <a:cxn ang="0">
                <a:pos x="360" y="192"/>
              </a:cxn>
              <a:cxn ang="0">
                <a:pos x="313" y="178"/>
              </a:cxn>
              <a:cxn ang="0">
                <a:pos x="239" y="0"/>
              </a:cxn>
              <a:cxn ang="0">
                <a:pos x="183" y="192"/>
              </a:cxn>
              <a:cxn ang="0">
                <a:pos x="197" y="169"/>
              </a:cxn>
              <a:cxn ang="0">
                <a:pos x="239" y="26"/>
              </a:cxn>
              <a:cxn ang="0">
                <a:pos x="287" y="165"/>
              </a:cxn>
              <a:cxn ang="0">
                <a:pos x="309" y="220"/>
              </a:cxn>
              <a:cxn ang="0">
                <a:pos x="348" y="217"/>
              </a:cxn>
              <a:cxn ang="0">
                <a:pos x="429" y="390"/>
              </a:cxn>
              <a:cxn ang="0">
                <a:pos x="329" y="392"/>
              </a:cxn>
              <a:cxn ang="0">
                <a:pos x="235" y="367"/>
              </a:cxn>
              <a:cxn ang="0">
                <a:pos x="173" y="385"/>
              </a:cxn>
              <a:cxn ang="0">
                <a:pos x="157" y="352"/>
              </a:cxn>
              <a:cxn ang="0">
                <a:pos x="207" y="336"/>
              </a:cxn>
              <a:cxn ang="0">
                <a:pos x="228" y="338"/>
              </a:cxn>
              <a:cxn ang="0">
                <a:pos x="228" y="339"/>
              </a:cxn>
              <a:cxn ang="0">
                <a:pos x="229" y="340"/>
              </a:cxn>
              <a:cxn ang="0">
                <a:pos x="230" y="341"/>
              </a:cxn>
              <a:cxn ang="0">
                <a:pos x="231" y="341"/>
              </a:cxn>
              <a:cxn ang="0">
                <a:pos x="241" y="344"/>
              </a:cxn>
              <a:cxn ang="0">
                <a:pos x="242" y="344"/>
              </a:cxn>
              <a:cxn ang="0">
                <a:pos x="243" y="344"/>
              </a:cxn>
              <a:cxn ang="0">
                <a:pos x="244" y="343"/>
              </a:cxn>
              <a:cxn ang="0">
                <a:pos x="245" y="343"/>
              </a:cxn>
              <a:cxn ang="0">
                <a:pos x="246" y="342"/>
              </a:cxn>
              <a:cxn ang="0">
                <a:pos x="247" y="342"/>
              </a:cxn>
              <a:cxn ang="0">
                <a:pos x="248" y="341"/>
              </a:cxn>
              <a:cxn ang="0">
                <a:pos x="249" y="340"/>
              </a:cxn>
              <a:cxn ang="0">
                <a:pos x="249" y="339"/>
              </a:cxn>
              <a:cxn ang="0">
                <a:pos x="252" y="330"/>
              </a:cxn>
              <a:cxn ang="0">
                <a:pos x="252" y="329"/>
              </a:cxn>
              <a:cxn ang="0">
                <a:pos x="252" y="328"/>
              </a:cxn>
              <a:cxn ang="0">
                <a:pos x="251" y="326"/>
              </a:cxn>
              <a:cxn ang="0">
                <a:pos x="251" y="325"/>
              </a:cxn>
              <a:cxn ang="0">
                <a:pos x="187" y="217"/>
              </a:cxn>
              <a:cxn ang="0">
                <a:pos x="122" y="208"/>
              </a:cxn>
              <a:cxn ang="0">
                <a:pos x="65" y="231"/>
              </a:cxn>
              <a:cxn ang="0">
                <a:pos x="2" y="246"/>
              </a:cxn>
              <a:cxn ang="0">
                <a:pos x="112" y="461"/>
              </a:cxn>
              <a:cxn ang="0">
                <a:pos x="126" y="467"/>
              </a:cxn>
              <a:cxn ang="0">
                <a:pos x="215" y="438"/>
              </a:cxn>
              <a:cxn ang="0">
                <a:pos x="130" y="440"/>
              </a:cxn>
              <a:cxn ang="0">
                <a:pos x="79" y="256"/>
              </a:cxn>
              <a:cxn ang="0">
                <a:pos x="99" y="228"/>
              </a:cxn>
              <a:cxn ang="0">
                <a:pos x="113" y="240"/>
              </a:cxn>
              <a:cxn ang="0">
                <a:pos x="128" y="251"/>
              </a:cxn>
              <a:cxn ang="0">
                <a:pos x="208" y="298"/>
              </a:cxn>
              <a:cxn ang="0">
                <a:pos x="183" y="322"/>
              </a:cxn>
              <a:cxn ang="0">
                <a:pos x="134" y="340"/>
              </a:cxn>
              <a:cxn ang="0">
                <a:pos x="159" y="408"/>
              </a:cxn>
              <a:cxn ang="0">
                <a:pos x="242" y="393"/>
              </a:cxn>
              <a:cxn ang="0">
                <a:pos x="401" y="430"/>
              </a:cxn>
              <a:cxn ang="0">
                <a:pos x="455" y="381"/>
              </a:cxn>
            </a:cxnLst>
            <a:rect l="0" t="0" r="r" b="b"/>
            <a:pathLst>
              <a:path w="457" h="468">
                <a:moveTo>
                  <a:pt x="455" y="381"/>
                </a:moveTo>
                <a:cubicBezTo>
                  <a:pt x="451" y="348"/>
                  <a:pt x="428" y="301"/>
                  <a:pt x="409" y="267"/>
                </a:cubicBezTo>
                <a:cubicBezTo>
                  <a:pt x="400" y="250"/>
                  <a:pt x="390" y="233"/>
                  <a:pt x="380" y="218"/>
                </a:cubicBezTo>
                <a:cubicBezTo>
                  <a:pt x="366" y="195"/>
                  <a:pt x="363" y="194"/>
                  <a:pt x="360" y="192"/>
                </a:cubicBezTo>
                <a:cubicBezTo>
                  <a:pt x="357" y="190"/>
                  <a:pt x="350" y="186"/>
                  <a:pt x="325" y="196"/>
                </a:cubicBezTo>
                <a:cubicBezTo>
                  <a:pt x="313" y="178"/>
                  <a:pt x="313" y="178"/>
                  <a:pt x="313" y="178"/>
                </a:cubicBezTo>
                <a:cubicBezTo>
                  <a:pt x="332" y="158"/>
                  <a:pt x="343" y="132"/>
                  <a:pt x="343" y="104"/>
                </a:cubicBezTo>
                <a:cubicBezTo>
                  <a:pt x="343" y="46"/>
                  <a:pt x="297" y="0"/>
                  <a:pt x="239" y="0"/>
                </a:cubicBezTo>
                <a:cubicBezTo>
                  <a:pt x="182" y="0"/>
                  <a:pt x="135" y="46"/>
                  <a:pt x="135" y="104"/>
                </a:cubicBezTo>
                <a:cubicBezTo>
                  <a:pt x="135" y="140"/>
                  <a:pt x="153" y="172"/>
                  <a:pt x="183" y="192"/>
                </a:cubicBezTo>
                <a:cubicBezTo>
                  <a:pt x="189" y="196"/>
                  <a:pt x="197" y="194"/>
                  <a:pt x="201" y="188"/>
                </a:cubicBezTo>
                <a:cubicBezTo>
                  <a:pt x="205" y="181"/>
                  <a:pt x="204" y="173"/>
                  <a:pt x="197" y="169"/>
                </a:cubicBezTo>
                <a:cubicBezTo>
                  <a:pt x="175" y="155"/>
                  <a:pt x="162" y="131"/>
                  <a:pt x="162" y="104"/>
                </a:cubicBezTo>
                <a:cubicBezTo>
                  <a:pt x="162" y="61"/>
                  <a:pt x="196" y="26"/>
                  <a:pt x="239" y="26"/>
                </a:cubicBezTo>
                <a:cubicBezTo>
                  <a:pt x="282" y="26"/>
                  <a:pt x="317" y="61"/>
                  <a:pt x="317" y="104"/>
                </a:cubicBezTo>
                <a:cubicBezTo>
                  <a:pt x="317" y="128"/>
                  <a:pt x="306" y="150"/>
                  <a:pt x="287" y="165"/>
                </a:cubicBezTo>
                <a:cubicBezTo>
                  <a:pt x="282" y="169"/>
                  <a:pt x="281" y="177"/>
                  <a:pt x="284" y="182"/>
                </a:cubicBezTo>
                <a:cubicBezTo>
                  <a:pt x="309" y="220"/>
                  <a:pt x="309" y="220"/>
                  <a:pt x="309" y="220"/>
                </a:cubicBezTo>
                <a:cubicBezTo>
                  <a:pt x="313" y="226"/>
                  <a:pt x="320" y="228"/>
                  <a:pt x="326" y="225"/>
                </a:cubicBezTo>
                <a:cubicBezTo>
                  <a:pt x="334" y="221"/>
                  <a:pt x="343" y="218"/>
                  <a:pt x="348" y="217"/>
                </a:cubicBezTo>
                <a:cubicBezTo>
                  <a:pt x="355" y="226"/>
                  <a:pt x="373" y="255"/>
                  <a:pt x="391" y="289"/>
                </a:cubicBezTo>
                <a:cubicBezTo>
                  <a:pt x="416" y="335"/>
                  <a:pt x="430" y="371"/>
                  <a:pt x="429" y="390"/>
                </a:cubicBezTo>
                <a:cubicBezTo>
                  <a:pt x="429" y="394"/>
                  <a:pt x="428" y="397"/>
                  <a:pt x="427" y="397"/>
                </a:cubicBezTo>
                <a:cubicBezTo>
                  <a:pt x="423" y="401"/>
                  <a:pt x="405" y="411"/>
                  <a:pt x="329" y="392"/>
                </a:cubicBezTo>
                <a:cubicBezTo>
                  <a:pt x="286" y="381"/>
                  <a:pt x="246" y="366"/>
                  <a:pt x="246" y="366"/>
                </a:cubicBezTo>
                <a:cubicBezTo>
                  <a:pt x="242" y="365"/>
                  <a:pt x="239" y="365"/>
                  <a:pt x="235" y="367"/>
                </a:cubicBezTo>
                <a:cubicBezTo>
                  <a:pt x="235" y="367"/>
                  <a:pt x="222" y="374"/>
                  <a:pt x="206" y="379"/>
                </a:cubicBezTo>
                <a:cubicBezTo>
                  <a:pt x="180" y="388"/>
                  <a:pt x="173" y="385"/>
                  <a:pt x="173" y="385"/>
                </a:cubicBezTo>
                <a:cubicBezTo>
                  <a:pt x="169" y="383"/>
                  <a:pt x="164" y="379"/>
                  <a:pt x="159" y="368"/>
                </a:cubicBezTo>
                <a:cubicBezTo>
                  <a:pt x="155" y="360"/>
                  <a:pt x="156" y="354"/>
                  <a:pt x="157" y="352"/>
                </a:cubicBezTo>
                <a:cubicBezTo>
                  <a:pt x="176" y="349"/>
                  <a:pt x="195" y="347"/>
                  <a:pt x="195" y="347"/>
                </a:cubicBezTo>
                <a:cubicBezTo>
                  <a:pt x="201" y="347"/>
                  <a:pt x="206" y="342"/>
                  <a:pt x="207" y="336"/>
                </a:cubicBezTo>
                <a:cubicBezTo>
                  <a:pt x="208" y="328"/>
                  <a:pt x="211" y="324"/>
                  <a:pt x="212" y="324"/>
                </a:cubicBezTo>
                <a:cubicBezTo>
                  <a:pt x="214" y="323"/>
                  <a:pt x="221" y="327"/>
                  <a:pt x="228" y="338"/>
                </a:cubicBezTo>
                <a:cubicBezTo>
                  <a:pt x="228" y="338"/>
                  <a:pt x="228" y="338"/>
                  <a:pt x="228" y="338"/>
                </a:cubicBezTo>
                <a:cubicBezTo>
                  <a:pt x="228" y="338"/>
                  <a:pt x="228" y="339"/>
                  <a:pt x="228" y="339"/>
                </a:cubicBezTo>
                <a:cubicBezTo>
                  <a:pt x="229" y="339"/>
                  <a:pt x="229" y="339"/>
                  <a:pt x="229" y="339"/>
                </a:cubicBezTo>
                <a:cubicBezTo>
                  <a:pt x="229" y="339"/>
                  <a:pt x="229" y="340"/>
                  <a:pt x="229" y="340"/>
                </a:cubicBezTo>
                <a:cubicBezTo>
                  <a:pt x="229" y="340"/>
                  <a:pt x="229" y="340"/>
                  <a:pt x="229" y="340"/>
                </a:cubicBezTo>
                <a:cubicBezTo>
                  <a:pt x="230" y="340"/>
                  <a:pt x="230" y="341"/>
                  <a:pt x="230" y="341"/>
                </a:cubicBezTo>
                <a:cubicBezTo>
                  <a:pt x="230" y="341"/>
                  <a:pt x="230" y="341"/>
                  <a:pt x="230" y="341"/>
                </a:cubicBezTo>
                <a:cubicBezTo>
                  <a:pt x="231" y="341"/>
                  <a:pt x="231" y="341"/>
                  <a:pt x="231" y="341"/>
                </a:cubicBezTo>
                <a:cubicBezTo>
                  <a:pt x="232" y="342"/>
                  <a:pt x="234" y="343"/>
                  <a:pt x="235" y="344"/>
                </a:cubicBezTo>
                <a:cubicBezTo>
                  <a:pt x="237" y="344"/>
                  <a:pt x="239" y="344"/>
                  <a:pt x="241" y="344"/>
                </a:cubicBezTo>
                <a:cubicBezTo>
                  <a:pt x="241" y="344"/>
                  <a:pt x="241" y="344"/>
                  <a:pt x="241" y="344"/>
                </a:cubicBezTo>
                <a:cubicBezTo>
                  <a:pt x="241" y="344"/>
                  <a:pt x="241" y="344"/>
                  <a:pt x="242" y="344"/>
                </a:cubicBezTo>
                <a:cubicBezTo>
                  <a:pt x="242" y="344"/>
                  <a:pt x="242" y="344"/>
                  <a:pt x="242" y="344"/>
                </a:cubicBezTo>
                <a:cubicBezTo>
                  <a:pt x="242" y="344"/>
                  <a:pt x="243" y="344"/>
                  <a:pt x="243" y="344"/>
                </a:cubicBezTo>
                <a:cubicBezTo>
                  <a:pt x="243" y="344"/>
                  <a:pt x="243" y="344"/>
                  <a:pt x="244" y="343"/>
                </a:cubicBezTo>
                <a:cubicBezTo>
                  <a:pt x="244" y="343"/>
                  <a:pt x="244" y="343"/>
                  <a:pt x="244" y="343"/>
                </a:cubicBezTo>
                <a:cubicBezTo>
                  <a:pt x="244" y="343"/>
                  <a:pt x="245" y="343"/>
                  <a:pt x="245" y="343"/>
                </a:cubicBezTo>
                <a:cubicBezTo>
                  <a:pt x="245" y="343"/>
                  <a:pt x="245" y="343"/>
                  <a:pt x="245" y="343"/>
                </a:cubicBezTo>
                <a:cubicBezTo>
                  <a:pt x="245" y="343"/>
                  <a:pt x="245" y="343"/>
                  <a:pt x="245" y="343"/>
                </a:cubicBezTo>
                <a:cubicBezTo>
                  <a:pt x="246" y="342"/>
                  <a:pt x="246" y="342"/>
                  <a:pt x="246" y="342"/>
                </a:cubicBezTo>
                <a:cubicBezTo>
                  <a:pt x="246" y="342"/>
                  <a:pt x="246" y="342"/>
                  <a:pt x="246" y="342"/>
                </a:cubicBezTo>
                <a:cubicBezTo>
                  <a:pt x="246" y="342"/>
                  <a:pt x="247" y="342"/>
                  <a:pt x="247" y="342"/>
                </a:cubicBezTo>
                <a:cubicBezTo>
                  <a:pt x="247" y="342"/>
                  <a:pt x="247" y="342"/>
                  <a:pt x="247" y="341"/>
                </a:cubicBezTo>
                <a:cubicBezTo>
                  <a:pt x="247" y="341"/>
                  <a:pt x="248" y="341"/>
                  <a:pt x="248" y="341"/>
                </a:cubicBezTo>
                <a:cubicBezTo>
                  <a:pt x="248" y="341"/>
                  <a:pt x="248" y="341"/>
                  <a:pt x="248" y="341"/>
                </a:cubicBezTo>
                <a:cubicBezTo>
                  <a:pt x="248" y="340"/>
                  <a:pt x="249" y="340"/>
                  <a:pt x="249" y="340"/>
                </a:cubicBezTo>
                <a:cubicBezTo>
                  <a:pt x="249" y="340"/>
                  <a:pt x="249" y="340"/>
                  <a:pt x="249" y="340"/>
                </a:cubicBezTo>
                <a:cubicBezTo>
                  <a:pt x="249" y="340"/>
                  <a:pt x="249" y="339"/>
                  <a:pt x="249" y="339"/>
                </a:cubicBezTo>
                <a:cubicBezTo>
                  <a:pt x="250" y="338"/>
                  <a:pt x="251" y="336"/>
                  <a:pt x="252" y="335"/>
                </a:cubicBezTo>
                <a:cubicBezTo>
                  <a:pt x="252" y="333"/>
                  <a:pt x="252" y="331"/>
                  <a:pt x="252" y="330"/>
                </a:cubicBezTo>
                <a:cubicBezTo>
                  <a:pt x="252" y="329"/>
                  <a:pt x="252" y="329"/>
                  <a:pt x="252" y="329"/>
                </a:cubicBezTo>
                <a:cubicBezTo>
                  <a:pt x="252" y="329"/>
                  <a:pt x="252" y="329"/>
                  <a:pt x="252" y="329"/>
                </a:cubicBezTo>
                <a:cubicBezTo>
                  <a:pt x="252" y="328"/>
                  <a:pt x="252" y="328"/>
                  <a:pt x="252" y="328"/>
                </a:cubicBezTo>
                <a:cubicBezTo>
                  <a:pt x="252" y="328"/>
                  <a:pt x="252" y="328"/>
                  <a:pt x="252" y="328"/>
                </a:cubicBezTo>
                <a:cubicBezTo>
                  <a:pt x="252" y="327"/>
                  <a:pt x="252" y="327"/>
                  <a:pt x="251" y="326"/>
                </a:cubicBezTo>
                <a:cubicBezTo>
                  <a:pt x="251" y="326"/>
                  <a:pt x="251" y="326"/>
                  <a:pt x="251" y="326"/>
                </a:cubicBezTo>
                <a:cubicBezTo>
                  <a:pt x="251" y="326"/>
                  <a:pt x="251" y="326"/>
                  <a:pt x="251" y="325"/>
                </a:cubicBezTo>
                <a:cubicBezTo>
                  <a:pt x="251" y="325"/>
                  <a:pt x="251" y="325"/>
                  <a:pt x="251" y="325"/>
                </a:cubicBezTo>
                <a:cubicBezTo>
                  <a:pt x="201" y="224"/>
                  <a:pt x="201" y="224"/>
                  <a:pt x="201" y="224"/>
                </a:cubicBezTo>
                <a:cubicBezTo>
                  <a:pt x="198" y="219"/>
                  <a:pt x="193" y="216"/>
                  <a:pt x="187" y="217"/>
                </a:cubicBezTo>
                <a:cubicBezTo>
                  <a:pt x="135" y="224"/>
                  <a:pt x="135" y="224"/>
                  <a:pt x="135" y="224"/>
                </a:cubicBezTo>
                <a:cubicBezTo>
                  <a:pt x="133" y="218"/>
                  <a:pt x="129" y="212"/>
                  <a:pt x="122" y="208"/>
                </a:cubicBezTo>
                <a:cubicBezTo>
                  <a:pt x="117" y="204"/>
                  <a:pt x="107" y="200"/>
                  <a:pt x="93" y="203"/>
                </a:cubicBezTo>
                <a:cubicBezTo>
                  <a:pt x="75" y="207"/>
                  <a:pt x="67" y="220"/>
                  <a:pt x="65" y="231"/>
                </a:cubicBezTo>
                <a:cubicBezTo>
                  <a:pt x="12" y="239"/>
                  <a:pt x="12" y="239"/>
                  <a:pt x="12" y="239"/>
                </a:cubicBezTo>
                <a:cubicBezTo>
                  <a:pt x="7" y="239"/>
                  <a:pt x="4" y="242"/>
                  <a:pt x="2" y="246"/>
                </a:cubicBezTo>
                <a:cubicBezTo>
                  <a:pt x="0" y="250"/>
                  <a:pt x="0" y="254"/>
                  <a:pt x="2" y="258"/>
                </a:cubicBezTo>
                <a:cubicBezTo>
                  <a:pt x="112" y="461"/>
                  <a:pt x="112" y="461"/>
                  <a:pt x="112" y="461"/>
                </a:cubicBezTo>
                <a:cubicBezTo>
                  <a:pt x="114" y="465"/>
                  <a:pt x="119" y="468"/>
                  <a:pt x="123" y="468"/>
                </a:cubicBezTo>
                <a:cubicBezTo>
                  <a:pt x="124" y="468"/>
                  <a:pt x="125" y="468"/>
                  <a:pt x="126" y="467"/>
                </a:cubicBezTo>
                <a:cubicBezTo>
                  <a:pt x="205" y="453"/>
                  <a:pt x="205" y="453"/>
                  <a:pt x="205" y="453"/>
                </a:cubicBezTo>
                <a:cubicBezTo>
                  <a:pt x="212" y="452"/>
                  <a:pt x="217" y="445"/>
                  <a:pt x="215" y="438"/>
                </a:cubicBezTo>
                <a:cubicBezTo>
                  <a:pt x="214" y="431"/>
                  <a:pt x="207" y="426"/>
                  <a:pt x="200" y="428"/>
                </a:cubicBezTo>
                <a:cubicBezTo>
                  <a:pt x="130" y="440"/>
                  <a:pt x="130" y="440"/>
                  <a:pt x="130" y="440"/>
                </a:cubicBezTo>
                <a:cubicBezTo>
                  <a:pt x="34" y="262"/>
                  <a:pt x="34" y="262"/>
                  <a:pt x="34" y="262"/>
                </a:cubicBezTo>
                <a:cubicBezTo>
                  <a:pt x="79" y="256"/>
                  <a:pt x="79" y="256"/>
                  <a:pt x="79" y="256"/>
                </a:cubicBezTo>
                <a:cubicBezTo>
                  <a:pt x="86" y="255"/>
                  <a:pt x="91" y="249"/>
                  <a:pt x="90" y="242"/>
                </a:cubicBezTo>
                <a:cubicBezTo>
                  <a:pt x="90" y="239"/>
                  <a:pt x="90" y="230"/>
                  <a:pt x="99" y="228"/>
                </a:cubicBezTo>
                <a:cubicBezTo>
                  <a:pt x="104" y="227"/>
                  <a:pt x="106" y="229"/>
                  <a:pt x="107" y="229"/>
                </a:cubicBezTo>
                <a:cubicBezTo>
                  <a:pt x="111" y="232"/>
                  <a:pt x="113" y="238"/>
                  <a:pt x="113" y="240"/>
                </a:cubicBezTo>
                <a:cubicBezTo>
                  <a:pt x="114" y="243"/>
                  <a:pt x="115" y="247"/>
                  <a:pt x="118" y="249"/>
                </a:cubicBezTo>
                <a:cubicBezTo>
                  <a:pt x="121" y="251"/>
                  <a:pt x="124" y="252"/>
                  <a:pt x="128" y="251"/>
                </a:cubicBezTo>
                <a:cubicBezTo>
                  <a:pt x="181" y="244"/>
                  <a:pt x="181" y="244"/>
                  <a:pt x="181" y="244"/>
                </a:cubicBezTo>
                <a:cubicBezTo>
                  <a:pt x="208" y="298"/>
                  <a:pt x="208" y="298"/>
                  <a:pt x="208" y="298"/>
                </a:cubicBezTo>
                <a:cubicBezTo>
                  <a:pt x="208" y="298"/>
                  <a:pt x="207" y="298"/>
                  <a:pt x="207" y="298"/>
                </a:cubicBezTo>
                <a:cubicBezTo>
                  <a:pt x="196" y="300"/>
                  <a:pt x="188" y="309"/>
                  <a:pt x="183" y="322"/>
                </a:cubicBezTo>
                <a:cubicBezTo>
                  <a:pt x="176" y="323"/>
                  <a:pt x="164" y="324"/>
                  <a:pt x="152" y="326"/>
                </a:cubicBezTo>
                <a:cubicBezTo>
                  <a:pt x="144" y="328"/>
                  <a:pt x="138" y="333"/>
                  <a:pt x="134" y="340"/>
                </a:cubicBezTo>
                <a:cubicBezTo>
                  <a:pt x="128" y="351"/>
                  <a:pt x="129" y="365"/>
                  <a:pt x="135" y="379"/>
                </a:cubicBezTo>
                <a:cubicBezTo>
                  <a:pt x="141" y="393"/>
                  <a:pt x="149" y="402"/>
                  <a:pt x="159" y="408"/>
                </a:cubicBezTo>
                <a:cubicBezTo>
                  <a:pt x="170" y="415"/>
                  <a:pt x="188" y="414"/>
                  <a:pt x="214" y="404"/>
                </a:cubicBezTo>
                <a:cubicBezTo>
                  <a:pt x="226" y="400"/>
                  <a:pt x="236" y="396"/>
                  <a:pt x="242" y="393"/>
                </a:cubicBezTo>
                <a:cubicBezTo>
                  <a:pt x="254" y="397"/>
                  <a:pt x="287" y="409"/>
                  <a:pt x="323" y="418"/>
                </a:cubicBezTo>
                <a:cubicBezTo>
                  <a:pt x="358" y="426"/>
                  <a:pt x="383" y="430"/>
                  <a:pt x="401" y="430"/>
                </a:cubicBezTo>
                <a:cubicBezTo>
                  <a:pt x="427" y="430"/>
                  <a:pt x="438" y="423"/>
                  <a:pt x="445" y="417"/>
                </a:cubicBezTo>
                <a:cubicBezTo>
                  <a:pt x="453" y="409"/>
                  <a:pt x="457" y="397"/>
                  <a:pt x="455" y="381"/>
                </a:cubicBez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Cost Comparison</a:t>
            </a:r>
            <a:endParaRPr lang="en-US" dirty="0"/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76400"/>
            <a:ext cx="8610601" cy="3662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1" descr="Dolla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14755" y="152400"/>
            <a:ext cx="610132" cy="99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68262"/>
            <a:ext cx="8280400" cy="1150938"/>
          </a:xfrm>
        </p:spPr>
        <p:txBody>
          <a:bodyPr/>
          <a:lstStyle/>
          <a:p>
            <a:r>
              <a:rPr lang="en-US" dirty="0"/>
              <a:t>Student </a:t>
            </a:r>
            <a:r>
              <a:rPr lang="en-US" dirty="0" smtClean="0"/>
              <a:t>Engagement &amp; Enrichment</a:t>
            </a:r>
            <a:endParaRPr lang="en-US" dirty="0"/>
          </a:p>
        </p:txBody>
      </p:sp>
      <p:sp>
        <p:nvSpPr>
          <p:cNvPr id="136201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431800" y="1646237"/>
            <a:ext cx="4064000" cy="4525963"/>
          </a:xfrm>
        </p:spPr>
        <p:txBody>
          <a:bodyPr/>
          <a:lstStyle/>
          <a:p>
            <a:pPr lvl="0">
              <a:defRPr/>
            </a:pPr>
            <a:r>
              <a:rPr lang="en-US" sz="2000" dirty="0" smtClean="0"/>
              <a:t>Student Enrichment Opportunities</a:t>
            </a:r>
          </a:p>
          <a:p>
            <a:pPr lvl="1">
              <a:defRPr/>
            </a:pPr>
            <a:r>
              <a:rPr lang="en-US" sz="1800" dirty="0" smtClean="0"/>
              <a:t>Job shadowing</a:t>
            </a:r>
          </a:p>
          <a:p>
            <a:pPr lvl="1">
              <a:defRPr/>
            </a:pPr>
            <a:r>
              <a:rPr lang="en-US" sz="1800" dirty="0" smtClean="0"/>
              <a:t>Career fair participation</a:t>
            </a:r>
          </a:p>
          <a:p>
            <a:pPr lvl="1">
              <a:defRPr/>
            </a:pPr>
            <a:r>
              <a:rPr lang="en-US" sz="1800" dirty="0" smtClean="0"/>
              <a:t>‘Community Night’ support</a:t>
            </a:r>
          </a:p>
          <a:p>
            <a:pPr lvl="1">
              <a:defRPr/>
            </a:pPr>
            <a:r>
              <a:rPr lang="en-US" sz="1800" dirty="0" smtClean="0"/>
              <a:t>STEM offerings</a:t>
            </a:r>
          </a:p>
          <a:p>
            <a:pPr lvl="1">
              <a:defRPr/>
            </a:pPr>
            <a:r>
              <a:rPr lang="en-US" sz="1800" dirty="0" smtClean="0"/>
              <a:t>Earth Day activities</a:t>
            </a:r>
          </a:p>
          <a:p>
            <a:pPr lvl="1">
              <a:defRPr/>
            </a:pPr>
            <a:r>
              <a:rPr lang="en-US" sz="1800" dirty="0" smtClean="0"/>
              <a:t>‘Green Team,’ recycling, environmental, engineering      club support </a:t>
            </a:r>
          </a:p>
          <a:p>
            <a:pPr lvl="1">
              <a:defRPr/>
            </a:pPr>
            <a:r>
              <a:rPr lang="en-US" sz="1800" dirty="0" smtClean="0"/>
              <a:t>Community messaging</a:t>
            </a:r>
          </a:p>
          <a:p>
            <a:pPr lvl="1">
              <a:defRPr/>
            </a:pPr>
            <a:r>
              <a:rPr lang="en-US" sz="1800" dirty="0" smtClean="0"/>
              <a:t>Pre &amp; post savings data </a:t>
            </a:r>
          </a:p>
          <a:p>
            <a:pPr lvl="1">
              <a:defRPr/>
            </a:pPr>
            <a:r>
              <a:rPr lang="en-US" sz="1800" dirty="0" smtClean="0"/>
              <a:t>Awareness signage &amp; dashboards</a:t>
            </a:r>
          </a:p>
          <a:p>
            <a:pPr lvl="1">
              <a:defRPr/>
            </a:pPr>
            <a:r>
              <a:rPr lang="en-US" sz="1800" dirty="0" smtClean="0"/>
              <a:t>My Energy University curriculum </a:t>
            </a:r>
          </a:p>
          <a:p>
            <a:pPr lvl="1">
              <a:defRPr/>
            </a:pPr>
            <a:r>
              <a:rPr lang="en-US" sz="1800" dirty="0" smtClean="0"/>
              <a:t>Flexibility with additional ideas</a:t>
            </a:r>
          </a:p>
          <a:p>
            <a:pPr lvl="1">
              <a:defRPr/>
            </a:pPr>
            <a:endParaRPr lang="en-US" sz="1800" dirty="0" smtClean="0"/>
          </a:p>
          <a:p>
            <a:pPr lvl="1">
              <a:defRPr/>
            </a:pPr>
            <a:endParaRPr lang="en-US" sz="1800" dirty="0" smtClean="0"/>
          </a:p>
          <a:p>
            <a:pPr lvl="1"/>
            <a:endParaRPr lang="en-US" sz="1400" dirty="0"/>
          </a:p>
        </p:txBody>
      </p:sp>
      <p:pic>
        <p:nvPicPr>
          <p:cNvPr id="136203" name="Picture 11" descr="classpictu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318746"/>
            <a:ext cx="3581400" cy="17292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Freeform 6"/>
          <p:cNvSpPr>
            <a:spLocks/>
          </p:cNvSpPr>
          <p:nvPr/>
        </p:nvSpPr>
        <p:spPr bwMode="auto">
          <a:xfrm>
            <a:off x="7924800" y="228600"/>
            <a:ext cx="1066800" cy="753554"/>
          </a:xfrm>
          <a:custGeom>
            <a:avLst/>
            <a:gdLst/>
            <a:ahLst/>
            <a:cxnLst>
              <a:cxn ang="0">
                <a:pos x="175" y="236"/>
              </a:cxn>
              <a:cxn ang="0">
                <a:pos x="157" y="291"/>
              </a:cxn>
              <a:cxn ang="0">
                <a:pos x="0" y="278"/>
              </a:cxn>
              <a:cxn ang="0">
                <a:pos x="36" y="141"/>
              </a:cxn>
              <a:cxn ang="0">
                <a:pos x="27" y="80"/>
              </a:cxn>
              <a:cxn ang="0">
                <a:pos x="103" y="1"/>
              </a:cxn>
              <a:cxn ang="0">
                <a:pos x="182" y="77"/>
              </a:cxn>
              <a:cxn ang="0">
                <a:pos x="182" y="167"/>
              </a:cxn>
              <a:cxn ang="0">
                <a:pos x="219" y="182"/>
              </a:cxn>
              <a:cxn ang="0">
                <a:pos x="180" y="194"/>
              </a:cxn>
              <a:cxn ang="0">
                <a:pos x="119" y="141"/>
              </a:cxn>
              <a:cxn ang="0">
                <a:pos x="155" y="77"/>
              </a:cxn>
              <a:cxn ang="0">
                <a:pos x="104" y="27"/>
              </a:cxn>
              <a:cxn ang="0">
                <a:pos x="54" y="79"/>
              </a:cxn>
              <a:cxn ang="0">
                <a:pos x="86" y="125"/>
              </a:cxn>
              <a:cxn ang="0">
                <a:pos x="81" y="151"/>
              </a:cxn>
              <a:cxn ang="0">
                <a:pos x="55" y="160"/>
              </a:cxn>
              <a:cxn ang="0">
                <a:pos x="147" y="264"/>
              </a:cxn>
              <a:cxn ang="0">
                <a:pos x="146" y="216"/>
              </a:cxn>
              <a:cxn ang="0">
                <a:pos x="221" y="210"/>
              </a:cxn>
              <a:cxn ang="0">
                <a:pos x="291" y="210"/>
              </a:cxn>
              <a:cxn ang="0">
                <a:pos x="303" y="229"/>
              </a:cxn>
              <a:cxn ang="0">
                <a:pos x="421" y="264"/>
              </a:cxn>
              <a:cxn ang="0">
                <a:pos x="373" y="151"/>
              </a:cxn>
              <a:cxn ang="0">
                <a:pos x="354" y="140"/>
              </a:cxn>
              <a:cxn ang="0">
                <a:pos x="366" y="124"/>
              </a:cxn>
              <a:cxn ang="0">
                <a:pos x="380" y="43"/>
              </a:cxn>
              <a:cxn ang="0">
                <a:pos x="308" y="42"/>
              </a:cxn>
              <a:cxn ang="0">
                <a:pos x="322" y="124"/>
              </a:cxn>
              <a:cxn ang="0">
                <a:pos x="327" y="145"/>
              </a:cxn>
              <a:cxn ang="0">
                <a:pos x="243" y="195"/>
              </a:cxn>
              <a:cxn ang="0">
                <a:pos x="242" y="169"/>
              </a:cxn>
              <a:cxn ang="0">
                <a:pos x="300" y="143"/>
              </a:cxn>
              <a:cxn ang="0">
                <a:pos x="289" y="22"/>
              </a:cxn>
              <a:cxn ang="0">
                <a:pos x="399" y="24"/>
              </a:cxn>
              <a:cxn ang="0">
                <a:pos x="399" y="131"/>
              </a:cxn>
              <a:cxn ang="0">
                <a:pos x="444" y="225"/>
              </a:cxn>
              <a:cxn ang="0">
                <a:pos x="434" y="291"/>
              </a:cxn>
              <a:cxn ang="0">
                <a:pos x="278" y="283"/>
              </a:cxn>
              <a:cxn ang="0">
                <a:pos x="227" y="236"/>
              </a:cxn>
            </a:cxnLst>
            <a:rect l="0" t="0" r="r" b="b"/>
            <a:pathLst>
              <a:path w="448" h="291">
                <a:moveTo>
                  <a:pt x="221" y="236"/>
                </a:moveTo>
                <a:cubicBezTo>
                  <a:pt x="175" y="236"/>
                  <a:pt x="175" y="236"/>
                  <a:pt x="175" y="236"/>
                </a:cubicBezTo>
                <a:cubicBezTo>
                  <a:pt x="178" y="260"/>
                  <a:pt x="170" y="281"/>
                  <a:pt x="169" y="283"/>
                </a:cubicBezTo>
                <a:cubicBezTo>
                  <a:pt x="167" y="288"/>
                  <a:pt x="163" y="291"/>
                  <a:pt x="157" y="291"/>
                </a:cubicBezTo>
                <a:cubicBezTo>
                  <a:pt x="14" y="291"/>
                  <a:pt x="14" y="291"/>
                  <a:pt x="14" y="291"/>
                </a:cubicBezTo>
                <a:cubicBezTo>
                  <a:pt x="6" y="291"/>
                  <a:pt x="0" y="285"/>
                  <a:pt x="0" y="278"/>
                </a:cubicBezTo>
                <a:cubicBezTo>
                  <a:pt x="0" y="277"/>
                  <a:pt x="0" y="253"/>
                  <a:pt x="4" y="225"/>
                </a:cubicBezTo>
                <a:cubicBezTo>
                  <a:pt x="9" y="185"/>
                  <a:pt x="20" y="157"/>
                  <a:pt x="36" y="141"/>
                </a:cubicBezTo>
                <a:cubicBezTo>
                  <a:pt x="40" y="137"/>
                  <a:pt x="44" y="134"/>
                  <a:pt x="48" y="131"/>
                </a:cubicBezTo>
                <a:cubicBezTo>
                  <a:pt x="35" y="118"/>
                  <a:pt x="27" y="99"/>
                  <a:pt x="27" y="80"/>
                </a:cubicBezTo>
                <a:cubicBezTo>
                  <a:pt x="27" y="59"/>
                  <a:pt x="34" y="39"/>
                  <a:pt x="49" y="24"/>
                </a:cubicBezTo>
                <a:cubicBezTo>
                  <a:pt x="63" y="9"/>
                  <a:pt x="82" y="1"/>
                  <a:pt x="103" y="1"/>
                </a:cubicBezTo>
                <a:cubicBezTo>
                  <a:pt x="124" y="0"/>
                  <a:pt x="143" y="8"/>
                  <a:pt x="158" y="22"/>
                </a:cubicBezTo>
                <a:cubicBezTo>
                  <a:pt x="173" y="37"/>
                  <a:pt x="182" y="56"/>
                  <a:pt x="182" y="77"/>
                </a:cubicBezTo>
                <a:cubicBezTo>
                  <a:pt x="183" y="103"/>
                  <a:pt x="169" y="128"/>
                  <a:pt x="148" y="142"/>
                </a:cubicBezTo>
                <a:cubicBezTo>
                  <a:pt x="151" y="150"/>
                  <a:pt x="161" y="166"/>
                  <a:pt x="182" y="167"/>
                </a:cubicBezTo>
                <a:cubicBezTo>
                  <a:pt x="196" y="168"/>
                  <a:pt x="206" y="168"/>
                  <a:pt x="206" y="168"/>
                </a:cubicBezTo>
                <a:cubicBezTo>
                  <a:pt x="213" y="169"/>
                  <a:pt x="219" y="175"/>
                  <a:pt x="219" y="182"/>
                </a:cubicBezTo>
                <a:cubicBezTo>
                  <a:pt x="218" y="190"/>
                  <a:pt x="212" y="195"/>
                  <a:pt x="205" y="195"/>
                </a:cubicBezTo>
                <a:cubicBezTo>
                  <a:pt x="205" y="195"/>
                  <a:pt x="195" y="195"/>
                  <a:pt x="180" y="194"/>
                </a:cubicBezTo>
                <a:cubicBezTo>
                  <a:pt x="143" y="191"/>
                  <a:pt x="125" y="161"/>
                  <a:pt x="121" y="145"/>
                </a:cubicBezTo>
                <a:cubicBezTo>
                  <a:pt x="119" y="141"/>
                  <a:pt x="119" y="141"/>
                  <a:pt x="119" y="141"/>
                </a:cubicBezTo>
                <a:cubicBezTo>
                  <a:pt x="117" y="134"/>
                  <a:pt x="120" y="127"/>
                  <a:pt x="126" y="124"/>
                </a:cubicBezTo>
                <a:cubicBezTo>
                  <a:pt x="144" y="116"/>
                  <a:pt x="156" y="97"/>
                  <a:pt x="155" y="77"/>
                </a:cubicBezTo>
                <a:cubicBezTo>
                  <a:pt x="155" y="64"/>
                  <a:pt x="150" y="51"/>
                  <a:pt x="140" y="42"/>
                </a:cubicBezTo>
                <a:cubicBezTo>
                  <a:pt x="130" y="32"/>
                  <a:pt x="117" y="27"/>
                  <a:pt x="104" y="27"/>
                </a:cubicBezTo>
                <a:cubicBezTo>
                  <a:pt x="90" y="28"/>
                  <a:pt x="77" y="33"/>
                  <a:pt x="68" y="43"/>
                </a:cubicBezTo>
                <a:cubicBezTo>
                  <a:pt x="59" y="53"/>
                  <a:pt x="53" y="66"/>
                  <a:pt x="54" y="79"/>
                </a:cubicBezTo>
                <a:cubicBezTo>
                  <a:pt x="54" y="98"/>
                  <a:pt x="65" y="115"/>
                  <a:pt x="82" y="124"/>
                </a:cubicBezTo>
                <a:cubicBezTo>
                  <a:pt x="86" y="125"/>
                  <a:pt x="86" y="125"/>
                  <a:pt x="86" y="125"/>
                </a:cubicBezTo>
                <a:cubicBezTo>
                  <a:pt x="92" y="128"/>
                  <a:pt x="95" y="134"/>
                  <a:pt x="94" y="140"/>
                </a:cubicBezTo>
                <a:cubicBezTo>
                  <a:pt x="93" y="147"/>
                  <a:pt x="87" y="151"/>
                  <a:pt x="81" y="151"/>
                </a:cubicBezTo>
                <a:cubicBezTo>
                  <a:pt x="74" y="151"/>
                  <a:pt x="74" y="151"/>
                  <a:pt x="74" y="151"/>
                </a:cubicBezTo>
                <a:cubicBezTo>
                  <a:pt x="67" y="151"/>
                  <a:pt x="61" y="154"/>
                  <a:pt x="55" y="160"/>
                </a:cubicBezTo>
                <a:cubicBezTo>
                  <a:pt x="34" y="181"/>
                  <a:pt x="28" y="234"/>
                  <a:pt x="27" y="264"/>
                </a:cubicBezTo>
                <a:cubicBezTo>
                  <a:pt x="147" y="264"/>
                  <a:pt x="147" y="264"/>
                  <a:pt x="147" y="264"/>
                </a:cubicBezTo>
                <a:cubicBezTo>
                  <a:pt x="149" y="255"/>
                  <a:pt x="151" y="241"/>
                  <a:pt x="145" y="229"/>
                </a:cubicBezTo>
                <a:cubicBezTo>
                  <a:pt x="143" y="225"/>
                  <a:pt x="143" y="220"/>
                  <a:pt x="146" y="216"/>
                </a:cubicBezTo>
                <a:cubicBezTo>
                  <a:pt x="148" y="212"/>
                  <a:pt x="152" y="210"/>
                  <a:pt x="157" y="210"/>
                </a:cubicBezTo>
                <a:cubicBezTo>
                  <a:pt x="221" y="210"/>
                  <a:pt x="221" y="210"/>
                  <a:pt x="221" y="210"/>
                </a:cubicBezTo>
                <a:cubicBezTo>
                  <a:pt x="227" y="210"/>
                  <a:pt x="227" y="210"/>
                  <a:pt x="227" y="210"/>
                </a:cubicBezTo>
                <a:cubicBezTo>
                  <a:pt x="291" y="210"/>
                  <a:pt x="291" y="210"/>
                  <a:pt x="291" y="210"/>
                </a:cubicBezTo>
                <a:cubicBezTo>
                  <a:pt x="295" y="210"/>
                  <a:pt x="299" y="212"/>
                  <a:pt x="302" y="216"/>
                </a:cubicBezTo>
                <a:cubicBezTo>
                  <a:pt x="304" y="220"/>
                  <a:pt x="305" y="225"/>
                  <a:pt x="303" y="229"/>
                </a:cubicBezTo>
                <a:cubicBezTo>
                  <a:pt x="297" y="241"/>
                  <a:pt x="299" y="256"/>
                  <a:pt x="301" y="264"/>
                </a:cubicBezTo>
                <a:cubicBezTo>
                  <a:pt x="421" y="264"/>
                  <a:pt x="421" y="264"/>
                  <a:pt x="421" y="264"/>
                </a:cubicBezTo>
                <a:cubicBezTo>
                  <a:pt x="419" y="234"/>
                  <a:pt x="413" y="181"/>
                  <a:pt x="392" y="160"/>
                </a:cubicBezTo>
                <a:cubicBezTo>
                  <a:pt x="387" y="154"/>
                  <a:pt x="381" y="151"/>
                  <a:pt x="373" y="151"/>
                </a:cubicBezTo>
                <a:cubicBezTo>
                  <a:pt x="367" y="151"/>
                  <a:pt x="367" y="151"/>
                  <a:pt x="367" y="151"/>
                </a:cubicBezTo>
                <a:cubicBezTo>
                  <a:pt x="360" y="151"/>
                  <a:pt x="355" y="147"/>
                  <a:pt x="354" y="140"/>
                </a:cubicBezTo>
                <a:cubicBezTo>
                  <a:pt x="353" y="134"/>
                  <a:pt x="356" y="128"/>
                  <a:pt x="362" y="126"/>
                </a:cubicBezTo>
                <a:cubicBezTo>
                  <a:pt x="366" y="124"/>
                  <a:pt x="366" y="124"/>
                  <a:pt x="366" y="124"/>
                </a:cubicBezTo>
                <a:cubicBezTo>
                  <a:pt x="383" y="115"/>
                  <a:pt x="394" y="98"/>
                  <a:pt x="394" y="79"/>
                </a:cubicBezTo>
                <a:cubicBezTo>
                  <a:pt x="394" y="66"/>
                  <a:pt x="389" y="53"/>
                  <a:pt x="380" y="43"/>
                </a:cubicBezTo>
                <a:cubicBezTo>
                  <a:pt x="370" y="33"/>
                  <a:pt x="358" y="28"/>
                  <a:pt x="344" y="27"/>
                </a:cubicBezTo>
                <a:cubicBezTo>
                  <a:pt x="330" y="27"/>
                  <a:pt x="318" y="32"/>
                  <a:pt x="308" y="42"/>
                </a:cubicBezTo>
                <a:cubicBezTo>
                  <a:pt x="298" y="51"/>
                  <a:pt x="292" y="64"/>
                  <a:pt x="292" y="77"/>
                </a:cubicBezTo>
                <a:cubicBezTo>
                  <a:pt x="292" y="97"/>
                  <a:pt x="303" y="116"/>
                  <a:pt x="322" y="124"/>
                </a:cubicBezTo>
                <a:cubicBezTo>
                  <a:pt x="328" y="127"/>
                  <a:pt x="331" y="134"/>
                  <a:pt x="328" y="141"/>
                </a:cubicBezTo>
                <a:cubicBezTo>
                  <a:pt x="327" y="145"/>
                  <a:pt x="327" y="145"/>
                  <a:pt x="327" y="145"/>
                </a:cubicBezTo>
                <a:cubicBezTo>
                  <a:pt x="323" y="162"/>
                  <a:pt x="305" y="192"/>
                  <a:pt x="267" y="194"/>
                </a:cubicBezTo>
                <a:cubicBezTo>
                  <a:pt x="253" y="195"/>
                  <a:pt x="243" y="195"/>
                  <a:pt x="243" y="195"/>
                </a:cubicBezTo>
                <a:cubicBezTo>
                  <a:pt x="235" y="196"/>
                  <a:pt x="229" y="190"/>
                  <a:pt x="229" y="183"/>
                </a:cubicBezTo>
                <a:cubicBezTo>
                  <a:pt x="229" y="175"/>
                  <a:pt x="234" y="169"/>
                  <a:pt x="242" y="169"/>
                </a:cubicBezTo>
                <a:cubicBezTo>
                  <a:pt x="242" y="169"/>
                  <a:pt x="251" y="168"/>
                  <a:pt x="266" y="167"/>
                </a:cubicBezTo>
                <a:cubicBezTo>
                  <a:pt x="287" y="166"/>
                  <a:pt x="296" y="150"/>
                  <a:pt x="300" y="143"/>
                </a:cubicBezTo>
                <a:cubicBezTo>
                  <a:pt x="278" y="128"/>
                  <a:pt x="265" y="103"/>
                  <a:pt x="266" y="77"/>
                </a:cubicBezTo>
                <a:cubicBezTo>
                  <a:pt x="266" y="56"/>
                  <a:pt x="274" y="37"/>
                  <a:pt x="289" y="22"/>
                </a:cubicBezTo>
                <a:cubicBezTo>
                  <a:pt x="304" y="8"/>
                  <a:pt x="324" y="0"/>
                  <a:pt x="344" y="1"/>
                </a:cubicBezTo>
                <a:cubicBezTo>
                  <a:pt x="365" y="1"/>
                  <a:pt x="384" y="10"/>
                  <a:pt x="399" y="24"/>
                </a:cubicBezTo>
                <a:cubicBezTo>
                  <a:pt x="413" y="39"/>
                  <a:pt x="421" y="59"/>
                  <a:pt x="421" y="80"/>
                </a:cubicBezTo>
                <a:cubicBezTo>
                  <a:pt x="420" y="99"/>
                  <a:pt x="412" y="118"/>
                  <a:pt x="399" y="131"/>
                </a:cubicBezTo>
                <a:cubicBezTo>
                  <a:pt x="404" y="134"/>
                  <a:pt x="408" y="137"/>
                  <a:pt x="411" y="141"/>
                </a:cubicBezTo>
                <a:cubicBezTo>
                  <a:pt x="428" y="157"/>
                  <a:pt x="438" y="186"/>
                  <a:pt x="444" y="225"/>
                </a:cubicBezTo>
                <a:cubicBezTo>
                  <a:pt x="448" y="253"/>
                  <a:pt x="447" y="277"/>
                  <a:pt x="447" y="278"/>
                </a:cubicBezTo>
                <a:cubicBezTo>
                  <a:pt x="447" y="285"/>
                  <a:pt x="441" y="291"/>
                  <a:pt x="434" y="291"/>
                </a:cubicBezTo>
                <a:cubicBezTo>
                  <a:pt x="291" y="291"/>
                  <a:pt x="291" y="291"/>
                  <a:pt x="291" y="291"/>
                </a:cubicBezTo>
                <a:cubicBezTo>
                  <a:pt x="285" y="291"/>
                  <a:pt x="280" y="288"/>
                  <a:pt x="278" y="283"/>
                </a:cubicBezTo>
                <a:cubicBezTo>
                  <a:pt x="278" y="282"/>
                  <a:pt x="269" y="260"/>
                  <a:pt x="273" y="236"/>
                </a:cubicBezTo>
                <a:cubicBezTo>
                  <a:pt x="227" y="236"/>
                  <a:pt x="227" y="236"/>
                  <a:pt x="227" y="236"/>
                </a:cubicBezTo>
                <a:lnTo>
                  <a:pt x="221" y="236"/>
                </a:lnTo>
                <a:close/>
              </a:path>
            </a:pathLst>
          </a:custGeom>
          <a:solidFill>
            <a:srgbClr val="00953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009530"/>
              </a:solidFill>
            </a:endParaRPr>
          </a:p>
        </p:txBody>
      </p:sp>
      <p:pic>
        <p:nvPicPr>
          <p:cNvPr id="8" name="Picture 11" descr="EnergyUniversit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276600"/>
            <a:ext cx="2971800" cy="22685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12" descr="EnergyCours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4267200"/>
            <a:ext cx="3124200" cy="21923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20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Takeaways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u="sng" dirty="0" smtClean="0"/>
              <a:t>Original Purpose:</a:t>
            </a:r>
            <a:r>
              <a:rPr lang="en-US" i="1" dirty="0" smtClean="0"/>
              <a:t>  </a:t>
            </a:r>
            <a:r>
              <a:rPr lang="en-US" dirty="0" smtClean="0"/>
              <a:t>Does a more financially beneficial opportunity exist?</a:t>
            </a:r>
          </a:p>
          <a:p>
            <a:endParaRPr lang="en-US" dirty="0" smtClean="0"/>
          </a:p>
          <a:p>
            <a:r>
              <a:rPr lang="en-US" sz="2400" dirty="0" smtClean="0"/>
              <a:t>Why Schneider Electric?</a:t>
            </a:r>
          </a:p>
          <a:p>
            <a:pPr marL="703263" lvl="1" indent="-342900">
              <a:buAutoNum type="arabicParenR"/>
            </a:pPr>
            <a:r>
              <a:rPr lang="en-US" sz="2000" dirty="0" smtClean="0"/>
              <a:t>Significant financial cost reduction </a:t>
            </a:r>
            <a:r>
              <a:rPr lang="en-US" sz="2000" b="1" dirty="0" smtClean="0"/>
              <a:t>($2,500,000</a:t>
            </a:r>
            <a:r>
              <a:rPr lang="en-US" sz="2000" b="1" baseline="30000" dirty="0" smtClean="0"/>
              <a:t>+</a:t>
            </a:r>
            <a:r>
              <a:rPr lang="en-US" sz="2000" b="1" dirty="0" smtClean="0"/>
              <a:t>)</a:t>
            </a:r>
          </a:p>
          <a:p>
            <a:pPr marL="703263" lvl="1" indent="-342900">
              <a:buAutoNum type="arabicParenR"/>
            </a:pPr>
            <a:r>
              <a:rPr lang="en-US" sz="2000" dirty="0" smtClean="0"/>
              <a:t>Provides budget certainty </a:t>
            </a:r>
          </a:p>
          <a:p>
            <a:pPr marL="703263" lvl="1" indent="-342900">
              <a:buAutoNum type="arabicParenR"/>
            </a:pPr>
            <a:r>
              <a:rPr lang="en-US" sz="2000" dirty="0" smtClean="0"/>
              <a:t>Collaborative design with ECTS</a:t>
            </a:r>
          </a:p>
          <a:p>
            <a:pPr marL="703263" lvl="1" indent="-342900">
              <a:buAutoNum type="arabicParenR"/>
            </a:pPr>
            <a:r>
              <a:rPr lang="en-US" sz="2000" dirty="0" smtClean="0"/>
              <a:t>Quality installation with post project support</a:t>
            </a:r>
          </a:p>
          <a:p>
            <a:pPr marL="703263" lvl="1" indent="-342900">
              <a:buAutoNum type="arabicParenR"/>
            </a:pPr>
            <a:r>
              <a:rPr lang="en-US" sz="2000" dirty="0" smtClean="0"/>
              <a:t>Fastest process to completion</a:t>
            </a:r>
          </a:p>
          <a:p>
            <a:pPr marL="703263" lvl="1" indent="-342900">
              <a:buAutoNum type="arabicParenR"/>
            </a:pPr>
            <a:r>
              <a:rPr lang="en-US" sz="2000" dirty="0" smtClean="0"/>
              <a:t>Extensive K-12 &amp; Technology Center experience</a:t>
            </a:r>
          </a:p>
          <a:p>
            <a:pPr marL="703263" lvl="1" indent="-342900">
              <a:buAutoNum type="arabicParenR"/>
            </a:pPr>
            <a:r>
              <a:rPr lang="en-US" sz="2000" dirty="0" smtClean="0"/>
              <a:t>Eliminate risk from Investment Grade Audit</a:t>
            </a:r>
          </a:p>
          <a:p>
            <a:pPr marL="703263" lvl="1" indent="-342900">
              <a:buAutoNum type="arabicParenR"/>
            </a:pPr>
            <a:endParaRPr lang="en-US" dirty="0"/>
          </a:p>
        </p:txBody>
      </p:sp>
      <p:pic>
        <p:nvPicPr>
          <p:cNvPr id="6" name="Picture 57" descr="Handshak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304800"/>
            <a:ext cx="1270000" cy="638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5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1905000"/>
            <a:ext cx="6858000" cy="990600"/>
          </a:xfrm>
        </p:spPr>
        <p:txBody>
          <a:bodyPr/>
          <a:lstStyle/>
          <a:p>
            <a:pPr algn="l"/>
            <a:r>
              <a:rPr lang="en-US" sz="4000" dirty="0" smtClean="0">
                <a:solidFill>
                  <a:schemeClr val="bg2"/>
                </a:solidFill>
              </a:rPr>
              <a:t>What questions do you have?</a:t>
            </a:r>
            <a:r>
              <a:rPr lang="en-US" sz="4000" dirty="0">
                <a:solidFill>
                  <a:schemeClr val="bg2"/>
                </a:solidFill>
              </a:rPr>
              <a:t/>
            </a:r>
            <a:br>
              <a:rPr lang="en-US" sz="4000" dirty="0">
                <a:solidFill>
                  <a:schemeClr val="bg2"/>
                </a:solidFill>
              </a:rPr>
            </a:br>
            <a:endParaRPr lang="en-US" sz="4000" dirty="0">
              <a:solidFill>
                <a:schemeClr val="bg2"/>
              </a:solidFill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381000" y="5486400"/>
            <a:ext cx="6858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" rIns="0" bIns="108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 dirty="0" smtClean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Contact Info: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600" b="1" kern="0" dirty="0" smtClean="0">
              <a:solidFill>
                <a:schemeClr val="bg2"/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Dave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Kramer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baseline="0" dirty="0" smtClean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Schneider</a:t>
            </a:r>
            <a:r>
              <a:rPr lang="en-US" sz="2000" kern="0" dirty="0" smtClean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 Electric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 smtClean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412-680-5743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 smtClean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d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avid.kramer@schneider-electric.com</a:t>
            </a:r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08_EN">
  <a:themeElements>
    <a:clrScheme name="PPT08_EN 2">
      <a:dk1>
        <a:srgbClr val="000000"/>
      </a:dk1>
      <a:lt1>
        <a:srgbClr val="FFFFFF"/>
      </a:lt1>
      <a:dk2>
        <a:srgbClr val="000000"/>
      </a:dk2>
      <a:lt2>
        <a:srgbClr val="626469"/>
      </a:lt2>
      <a:accent1>
        <a:srgbClr val="009530"/>
      </a:accent1>
      <a:accent2>
        <a:srgbClr val="B10043"/>
      </a:accent2>
      <a:accent3>
        <a:srgbClr val="FFFFFF"/>
      </a:accent3>
      <a:accent4>
        <a:srgbClr val="000000"/>
      </a:accent4>
      <a:accent5>
        <a:srgbClr val="AAC8AD"/>
      </a:accent5>
      <a:accent6>
        <a:srgbClr val="A0003C"/>
      </a:accent6>
      <a:hlink>
        <a:srgbClr val="42B4E6"/>
      </a:hlink>
      <a:folHlink>
        <a:srgbClr val="4FA600"/>
      </a:folHlink>
    </a:clrScheme>
    <a:fontScheme name="PPT08_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T08_EN 1">
        <a:dk1>
          <a:srgbClr val="FFFFFF"/>
        </a:dk1>
        <a:lt1>
          <a:srgbClr val="FFFFFF"/>
        </a:lt1>
        <a:dk2>
          <a:srgbClr val="B10043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D5AAB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9FA0A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08_EN 2">
        <a:dk1>
          <a:srgbClr val="000000"/>
        </a:dk1>
        <a:lt1>
          <a:srgbClr val="FFFFFF"/>
        </a:lt1>
        <a:dk2>
          <a:srgbClr val="000000"/>
        </a:dk2>
        <a:lt2>
          <a:srgbClr val="626469"/>
        </a:lt2>
        <a:accent1>
          <a:srgbClr val="009530"/>
        </a:accent1>
        <a:accent2>
          <a:srgbClr val="B10043"/>
        </a:accent2>
        <a:accent3>
          <a:srgbClr val="FFFFFF"/>
        </a:accent3>
        <a:accent4>
          <a:srgbClr val="000000"/>
        </a:accent4>
        <a:accent5>
          <a:srgbClr val="AAC8AD"/>
        </a:accent5>
        <a:accent6>
          <a:srgbClr val="A0003C"/>
        </a:accent6>
        <a:hlink>
          <a:srgbClr val="42B4E6"/>
        </a:hlink>
        <a:folHlink>
          <a:srgbClr val="4FA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08_EN 3">
        <a:dk1>
          <a:srgbClr val="FFFFFF"/>
        </a:dk1>
        <a:lt1>
          <a:srgbClr val="FFFFFF"/>
        </a:lt1>
        <a:dk2>
          <a:srgbClr val="42B4E6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B0D6F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08_EN 4">
        <a:dk1>
          <a:srgbClr val="FFFFFF"/>
        </a:dk1>
        <a:lt1>
          <a:srgbClr val="FFFFFF"/>
        </a:lt1>
        <a:dk2>
          <a:srgbClr val="4FA60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B2D0AA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08_EN 5">
        <a:dk1>
          <a:srgbClr val="FFFFFF"/>
        </a:dk1>
        <a:lt1>
          <a:srgbClr val="FFFFFF"/>
        </a:lt1>
        <a:dk2>
          <a:srgbClr val="00953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AAC8AD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PT08_EN 4">
    <a:dk1>
      <a:srgbClr val="FFFFFF"/>
    </a:dk1>
    <a:lt1>
      <a:srgbClr val="FFFFFF"/>
    </a:lt1>
    <a:dk2>
      <a:srgbClr val="4FA600"/>
    </a:dk2>
    <a:lt2>
      <a:srgbClr val="FFFFFF"/>
    </a:lt2>
    <a:accent1>
      <a:srgbClr val="FFFFFF"/>
    </a:accent1>
    <a:accent2>
      <a:srgbClr val="FFFFFF"/>
    </a:accent2>
    <a:accent3>
      <a:srgbClr val="B2D0AA"/>
    </a:accent3>
    <a:accent4>
      <a:srgbClr val="DADADA"/>
    </a:accent4>
    <a:accent5>
      <a:srgbClr val="FFFFFF"/>
    </a:accent5>
    <a:accent6>
      <a:srgbClr val="E7E7E7"/>
    </a:accent6>
    <a:hlink>
      <a:srgbClr val="FFFFFF"/>
    </a:hlink>
    <a:folHlink>
      <a:srgbClr val="FFFF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11491</TotalTime>
  <Words>511</Words>
  <Application>Microsoft Office PowerPoint</Application>
  <PresentationFormat>On-screen Show (4:3)</PresentationFormat>
  <Paragraphs>166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PPT08_EN</vt:lpstr>
      <vt:lpstr>Erie County Technical School </vt:lpstr>
      <vt:lpstr>Purpose </vt:lpstr>
      <vt:lpstr>Why Performance Contracting?</vt:lpstr>
      <vt:lpstr>Partnership </vt:lpstr>
      <vt:lpstr>Accomplished to Date </vt:lpstr>
      <vt:lpstr>Proposed Solution </vt:lpstr>
      <vt:lpstr>Proposed Solution </vt:lpstr>
      <vt:lpstr>Proposed Solution </vt:lpstr>
      <vt:lpstr>Proposed Solution </vt:lpstr>
      <vt:lpstr> Utility Analysis</vt:lpstr>
      <vt:lpstr>Savings Analysis – Cash Flow</vt:lpstr>
      <vt:lpstr>Financial Cost Comparison</vt:lpstr>
      <vt:lpstr>Financial Cost Comparison</vt:lpstr>
      <vt:lpstr>Student Engagement &amp; Enrichment</vt:lpstr>
      <vt:lpstr>Key Takeaways</vt:lpstr>
      <vt:lpstr>What questions do you have? </vt:lpstr>
    </vt:vector>
  </TitlesOfParts>
  <Company>TAC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to ES</dc:title>
  <dc:creator>TAC User</dc:creator>
  <cp:lastModifiedBy>Erie County Technical School</cp:lastModifiedBy>
  <cp:revision>123</cp:revision>
  <dcterms:created xsi:type="dcterms:W3CDTF">2009-07-31T14:21:31Z</dcterms:created>
  <dcterms:modified xsi:type="dcterms:W3CDTF">2015-10-22T20:28:33Z</dcterms:modified>
</cp:coreProperties>
</file>