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69" r:id="rId4"/>
    <p:sldId id="266" r:id="rId5"/>
    <p:sldId id="268" r:id="rId6"/>
    <p:sldId id="258" r:id="rId7"/>
    <p:sldId id="262" r:id="rId8"/>
    <p:sldId id="261" r:id="rId9"/>
    <p:sldId id="263" r:id="rId10"/>
    <p:sldId id="264" r:id="rId11"/>
    <p:sldId id="259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EF838-A98A-47C8-B9B7-4DB430A8FC29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B53BC-25BC-4A28-87C0-FB14E92051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3BC-25BC-4A28-87C0-FB14E920513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B53BC-25BC-4A28-87C0-FB14E920513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AAB15-D53D-48FE-94FA-1EB69AAA310A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357BA-7A8A-4E8F-AFCD-E8030C2673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streeteri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24384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Presentation to</a:t>
            </a:r>
            <a:br>
              <a:rPr lang="en-US" sz="3600" b="1" dirty="0" smtClean="0"/>
            </a:br>
            <a:r>
              <a:rPr lang="en-US" sz="3600" b="1" dirty="0" smtClean="0"/>
              <a:t> </a:t>
            </a:r>
            <a:r>
              <a:rPr lang="en-US" sz="3600" b="1" dirty="0" smtClean="0"/>
              <a:t>ECVT </a:t>
            </a:r>
            <a:r>
              <a:rPr lang="en-US" sz="3600" b="1" dirty="0" smtClean="0"/>
              <a:t>Foundation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6400800" cy="533400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September 26, 2013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550" y="533400"/>
            <a:ext cx="466725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29768"/>
            <a:ext cx="8229600" cy="1143000"/>
          </a:xfrm>
        </p:spPr>
        <p:txBody>
          <a:bodyPr>
            <a:normAutofit/>
          </a:bodyPr>
          <a:lstStyle/>
          <a:p>
            <a:pPr algn="l">
              <a:tabLst>
                <a:tab pos="7716838" algn="r"/>
              </a:tabLst>
            </a:pPr>
            <a:r>
              <a:rPr lang="en-US" sz="3200" b="1" dirty="0" smtClean="0">
                <a:solidFill>
                  <a:srgbClr val="0070C0"/>
                </a:solidFill>
              </a:rPr>
              <a:t>	</a:t>
            </a:r>
            <a:r>
              <a:rPr lang="en-US" sz="2800" b="1" dirty="0" smtClean="0">
                <a:solidFill>
                  <a:srgbClr val="0070C0"/>
                </a:solidFill>
              </a:rPr>
              <a:t/>
            </a:r>
            <a:br>
              <a:rPr lang="en-US" sz="2800" b="1" dirty="0" smtClean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	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763000" cy="3962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Agenda</a:t>
            </a:r>
          </a:p>
          <a:p>
            <a:pPr marL="514350" indent="-514350">
              <a:buNone/>
              <a:tabLst>
                <a:tab pos="5721350" algn="l"/>
              </a:tabLst>
            </a:pPr>
            <a:endParaRPr lang="en-US" sz="14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Background	</a:t>
            </a:r>
            <a:endParaRPr lang="en-US" sz="20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Project Status	</a:t>
            </a:r>
            <a:endParaRPr lang="en-US" sz="20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Budget 	</a:t>
            </a:r>
            <a:endParaRPr lang="en-US" sz="20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Site Demo	</a:t>
            </a:r>
            <a:endParaRPr lang="en-US" sz="20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Next Steps	</a:t>
            </a:r>
            <a:endParaRPr lang="en-US" sz="2000" dirty="0" smtClean="0">
              <a:solidFill>
                <a:srgbClr val="C00000"/>
              </a:solidFill>
            </a:endParaRPr>
          </a:p>
          <a:p>
            <a:pPr marL="514350" indent="-514350">
              <a:tabLst>
                <a:tab pos="5721350" algn="l"/>
              </a:tabLst>
            </a:pPr>
            <a:r>
              <a:rPr lang="en-US" sz="2800" dirty="0" smtClean="0">
                <a:solidFill>
                  <a:srgbClr val="C00000"/>
                </a:solidFill>
              </a:rPr>
              <a:t>Q &amp; A	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4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>
            <a:normAutofit/>
          </a:bodyPr>
          <a:lstStyle/>
          <a:p>
            <a:pPr marL="0" indent="3175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Background</a:t>
            </a:r>
          </a:p>
          <a:p>
            <a:pPr marL="0" indent="3175" algn="ctr">
              <a:buNone/>
            </a:pPr>
            <a:endParaRPr lang="en-US" sz="1200" b="1" dirty="0" smtClean="0"/>
          </a:p>
          <a:p>
            <a:pPr marL="688975">
              <a:buNone/>
            </a:pPr>
            <a:r>
              <a:rPr lang="en-US" dirty="0" smtClean="0"/>
              <a:t>•	Need for Career Street - Erie Together discussions</a:t>
            </a:r>
          </a:p>
          <a:p>
            <a:pPr marL="688975">
              <a:buNone/>
            </a:pPr>
            <a:endParaRPr lang="en-US" sz="2800" dirty="0" smtClean="0"/>
          </a:p>
          <a:p>
            <a:pPr marL="688975">
              <a:buNone/>
            </a:pPr>
            <a:r>
              <a:rPr lang="en-US" dirty="0" smtClean="0"/>
              <a:t>•	Genesis of idea – Employers and educators</a:t>
            </a:r>
          </a:p>
          <a:p>
            <a:pPr marL="688975">
              <a:buNone/>
            </a:pPr>
            <a:endParaRPr lang="en-US" sz="2800" dirty="0" smtClean="0"/>
          </a:p>
          <a:p>
            <a:pPr marL="688975">
              <a:spcBef>
                <a:spcPts val="0"/>
              </a:spcBef>
              <a:buNone/>
            </a:pPr>
            <a:r>
              <a:rPr lang="en-US" dirty="0" smtClean="0"/>
              <a:t>•	Evolution of project –ECF grant, Leadership Team, smaller planning group</a:t>
            </a:r>
          </a:p>
          <a:p>
            <a:pPr marL="688975">
              <a:spcBef>
                <a:spcPts val="0"/>
              </a:spcBef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marL="0" indent="3175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Program/Services/Activities</a:t>
            </a:r>
          </a:p>
          <a:p>
            <a:pPr marL="0" indent="3175" algn="ctr">
              <a:buNone/>
            </a:pPr>
            <a:endParaRPr lang="en-US" sz="1200" b="1" dirty="0" smtClean="0"/>
          </a:p>
          <a:p>
            <a:pPr marL="688975">
              <a:buNone/>
            </a:pPr>
            <a:r>
              <a:rPr lang="en-US" dirty="0" smtClean="0"/>
              <a:t>•	Career-focused resources and activities</a:t>
            </a:r>
          </a:p>
          <a:p>
            <a:pPr marL="688975">
              <a:buNone/>
            </a:pPr>
            <a:endParaRPr lang="en-US" dirty="0" smtClean="0"/>
          </a:p>
          <a:p>
            <a:pPr marL="688975">
              <a:buNone/>
            </a:pPr>
            <a:r>
              <a:rPr lang="en-US" dirty="0" smtClean="0"/>
              <a:t>•	School-to-Career Partnership existing activities</a:t>
            </a:r>
          </a:p>
          <a:p>
            <a:pPr marL="688975">
              <a:buNone/>
            </a:pPr>
            <a:endParaRPr lang="en-US" dirty="0" smtClean="0"/>
          </a:p>
          <a:p>
            <a:pPr marL="688975">
              <a:spcBef>
                <a:spcPts val="0"/>
              </a:spcBef>
              <a:buNone/>
            </a:pPr>
            <a:r>
              <a:rPr lang="en-US" dirty="0" smtClean="0"/>
              <a:t>•	Cultivating and enhancing new and existing relationships among stakeholder groups for career exploration purposes</a:t>
            </a:r>
          </a:p>
          <a:p>
            <a:pPr marL="688975">
              <a:spcBef>
                <a:spcPts val="0"/>
              </a:spcBef>
              <a:buNone/>
            </a:pPr>
            <a:endParaRPr lang="en-US" dirty="0" smtClean="0"/>
          </a:p>
          <a:p>
            <a:pPr marL="688975"/>
            <a:r>
              <a:rPr lang="en-US" dirty="0" smtClean="0"/>
              <a:t>Career Street Web Portal</a:t>
            </a:r>
          </a:p>
          <a:p>
            <a:pPr marL="688975">
              <a:buNone/>
            </a:pPr>
            <a:endParaRPr lang="en-US" sz="2300" dirty="0" smtClean="0"/>
          </a:p>
          <a:p>
            <a:pPr marL="688975">
              <a:buNone/>
            </a:pPr>
            <a:r>
              <a:rPr lang="en-US" dirty="0" smtClean="0"/>
              <a:t>•	Other activities and services as warranted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175" algn="ctr"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Key Deliverables</a:t>
            </a:r>
          </a:p>
          <a:p>
            <a:pPr marL="0" indent="3175" algn="ctr">
              <a:buNone/>
            </a:pPr>
            <a:endParaRPr lang="en-US" sz="1400" b="1" dirty="0" smtClean="0"/>
          </a:p>
          <a:p>
            <a:pPr marL="688975">
              <a:buNone/>
            </a:pPr>
            <a:r>
              <a:rPr lang="en-US" dirty="0" smtClean="0"/>
              <a:t>•	Youth who understand value of work, have clear career aspirations and plans, and are better prepared for success</a:t>
            </a:r>
          </a:p>
          <a:p>
            <a:pPr marL="688975">
              <a:buNone/>
            </a:pPr>
            <a:endParaRPr lang="en-US" dirty="0" smtClean="0"/>
          </a:p>
          <a:p>
            <a:pPr marL="688975">
              <a:buNone/>
            </a:pPr>
            <a:r>
              <a:rPr lang="en-US" dirty="0" smtClean="0"/>
              <a:t>•	Youth with strong career acquisition, retention and advancement skills</a:t>
            </a:r>
          </a:p>
          <a:p>
            <a:pPr marL="688975">
              <a:buNone/>
            </a:pPr>
            <a:endParaRPr lang="en-US" dirty="0" smtClean="0"/>
          </a:p>
          <a:p>
            <a:pPr marL="688975">
              <a:spcBef>
                <a:spcPts val="0"/>
              </a:spcBef>
              <a:buNone/>
            </a:pPr>
            <a:r>
              <a:rPr lang="en-US" dirty="0" smtClean="0"/>
              <a:t>•	Local businesses with access to adequately prepared candidates to join their workforce</a:t>
            </a:r>
          </a:p>
          <a:p>
            <a:pPr marL="688975">
              <a:spcBef>
                <a:spcPts val="0"/>
              </a:spcBef>
              <a:buNone/>
            </a:pPr>
            <a:endParaRPr lang="en-US" dirty="0" smtClean="0"/>
          </a:p>
          <a:p>
            <a:pPr marL="688975"/>
            <a:r>
              <a:rPr lang="en-US" sz="3100" dirty="0" smtClean="0"/>
              <a:t>Ongoing, constructive stakeholder relationships to help guide youth</a:t>
            </a:r>
          </a:p>
          <a:p>
            <a:pPr marL="688975">
              <a:buNone/>
            </a:pPr>
            <a:endParaRPr lang="en-US" sz="2300" dirty="0" smtClean="0"/>
          </a:p>
          <a:p>
            <a:pPr marL="688975">
              <a:buNone/>
            </a:pPr>
            <a:r>
              <a:rPr lang="en-US" dirty="0" smtClean="0"/>
              <a:t>•	Greater participation in career exploration opportunities by all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Important Alignment</a:t>
            </a:r>
          </a:p>
          <a:p>
            <a:pPr algn="ctr">
              <a:spcBef>
                <a:spcPts val="0"/>
              </a:spcBef>
              <a:buNone/>
            </a:pPr>
            <a:endParaRPr lang="en-US" sz="1600" b="1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Aligned with United Way of Erie County’s community outcomes for education</a:t>
            </a: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students able to articulate age-appropriate career paths</a:t>
            </a: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Students engaged in school and hopeful about their future</a:t>
            </a: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students graduate high school on time with a career plan and skills to be successful in post-secondary education</a:t>
            </a:r>
          </a:p>
          <a:p>
            <a:pPr marL="742950" lvl="2" indent="-342900">
              <a:spcBef>
                <a:spcPts val="0"/>
              </a:spcBef>
              <a:buNone/>
            </a:pPr>
            <a:endParaRPr lang="en-US" sz="2200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 smtClean="0"/>
              <a:t>Aligned with Erie Together’s desired outcomes 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students prepared for success in life after high school (employment or further education/training)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 smtClean="0"/>
              <a:t>Aligned with Erie Vital Signs indicators</a:t>
            </a:r>
          </a:p>
          <a:p>
            <a:pPr marL="800100" lvl="3" indent="-34290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Graduation rates; educational attainment; employment rate; percent of college-bound high school graduates</a:t>
            </a:r>
          </a:p>
          <a:p>
            <a:pPr algn="ctr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800" b="1" dirty="0" smtClean="0">
                <a:solidFill>
                  <a:srgbClr val="C00000"/>
                </a:solidFill>
              </a:rPr>
              <a:t>Status of Project</a:t>
            </a:r>
          </a:p>
          <a:p>
            <a:pPr algn="ctr">
              <a:spcBef>
                <a:spcPts val="0"/>
              </a:spcBef>
              <a:buNone/>
            </a:pPr>
            <a:endParaRPr lang="en-US" sz="1600" b="1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Prepared four key documents to satisfy ECF grant and create Career Street foundation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Job description for “executive director”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Three year operating budget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Marketing communications plan with targeted audiences, messages and delivery mechanisms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Sustainability plan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 smtClean="0"/>
              <a:t>Soliciting resumes to fill executive director role</a:t>
            </a: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Word of mouth; over a dozen in so far</a:t>
            </a:r>
          </a:p>
          <a:p>
            <a:pPr marL="742950" lvl="2" indent="-342900"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 smtClean="0"/>
              <a:t>Developed website – </a:t>
            </a:r>
            <a:r>
              <a:rPr lang="en-US" sz="2400" dirty="0" smtClean="0">
                <a:hlinkClick r:id="rId3"/>
              </a:rPr>
              <a:t>www.careerstreeterie.org</a:t>
            </a:r>
            <a:endParaRPr lang="en-US" sz="2400" dirty="0" smtClean="0"/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Currently populating; working out “bugs” over next couple of months</a:t>
            </a:r>
          </a:p>
          <a:p>
            <a:pPr lvl="1"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solidFill>
                <a:srgbClr val="FF0000"/>
              </a:solidFill>
            </a:endParaRPr>
          </a:p>
          <a:p>
            <a:r>
              <a:rPr lang="en-US" sz="2600" dirty="0" smtClean="0"/>
              <a:t>Securing financial support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C00000"/>
                </a:solidFill>
              </a:rPr>
              <a:t>Some $$ committed and other asks in process</a:t>
            </a:r>
          </a:p>
          <a:p>
            <a:pPr lvl="1">
              <a:buFont typeface="Wingdings" pitchFamily="2" charset="2"/>
              <a:buChar char="Ø"/>
            </a:pPr>
            <a:endParaRPr lang="en-US" sz="1600" dirty="0" smtClean="0">
              <a:solidFill>
                <a:srgbClr val="FF0000"/>
              </a:solidFill>
            </a:endParaRPr>
          </a:p>
          <a:p>
            <a:r>
              <a:rPr lang="en-US" sz="2600" dirty="0" smtClean="0"/>
              <a:t>Establishing advisory board – asks underway</a:t>
            </a:r>
          </a:p>
          <a:p>
            <a:endParaRPr lang="en-US" sz="2600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7827963" algn="dec"/>
              </a:tabLst>
            </a:pPr>
            <a:r>
              <a:rPr lang="en-US" b="1" u="sng" dirty="0" smtClean="0">
                <a:solidFill>
                  <a:srgbClr val="C00000"/>
                </a:solidFill>
              </a:rPr>
              <a:t>Budget 2013-2014	$151,250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Personnel &amp; Administration	72,000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District Activities	44,750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Marketing &amp; Communications	20,000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Technology/Services	8,000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Travel	4,000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Supplies	2,500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  <a:tabLst>
                <a:tab pos="7827963" algn="dec"/>
              </a:tabLst>
            </a:pPr>
            <a:r>
              <a:rPr lang="en-US" b="1" u="sng" dirty="0" smtClean="0">
                <a:solidFill>
                  <a:srgbClr val="C00000"/>
                </a:solidFill>
              </a:rPr>
              <a:t>Budget 2014-2015	$195,800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Personnel &amp; Administration	75,950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District Activities	86,750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Special Projects/Career Fair	10,000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Marketing &amp; Communications	7,500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Technology/Services	2,520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Travel/Staff Development	11,000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Supplies	2,080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  <a:tabLst>
                <a:tab pos="7827963" algn="dec"/>
              </a:tabLst>
            </a:pPr>
            <a:r>
              <a:rPr lang="en-US" b="1" u="sng" dirty="0" smtClean="0">
                <a:solidFill>
                  <a:srgbClr val="C00000"/>
                </a:solidFill>
              </a:rPr>
              <a:t>Budget 2015-2016	$197,914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Personnel	77,959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District Activities	86,750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Special Projects/Career Fair	10,000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Marketing &amp; Communications	7,500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Technology/Services	2,541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Travel/Staff Development	11,000</a:t>
            </a:r>
          </a:p>
          <a:p>
            <a:pPr>
              <a:buNone/>
              <a:tabLst>
                <a:tab pos="7827963" algn="dec"/>
              </a:tabLst>
            </a:pPr>
            <a:r>
              <a:rPr lang="en-US" dirty="0" smtClean="0"/>
              <a:t>	Supplies	2,164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>
                <a:solidFill>
                  <a:srgbClr val="C00000"/>
                </a:solidFill>
              </a:rPr>
              <a:t>Revenue</a:t>
            </a:r>
          </a:p>
          <a:p>
            <a:pPr>
              <a:buNone/>
            </a:pPr>
            <a:r>
              <a:rPr lang="en-US" smtClean="0"/>
              <a:t>Split</a:t>
            </a:r>
            <a:r>
              <a:rPr lang="en-US" dirty="0" smtClean="0"/>
              <a:t>—</a:t>
            </a:r>
          </a:p>
          <a:p>
            <a:pPr marL="1368425"/>
            <a:r>
              <a:rPr lang="en-US" dirty="0" smtClean="0"/>
              <a:t>Schools</a:t>
            </a:r>
          </a:p>
          <a:p>
            <a:pPr marL="1368425"/>
            <a:r>
              <a:rPr lang="en-US" dirty="0" smtClean="0"/>
              <a:t>Business &amp; Industry</a:t>
            </a:r>
          </a:p>
          <a:p>
            <a:pPr marL="1368425"/>
            <a:r>
              <a:rPr lang="en-US" dirty="0" smtClean="0"/>
              <a:t>CareerLink, Agencies, Grants</a:t>
            </a:r>
          </a:p>
          <a:p>
            <a:pPr>
              <a:buNone/>
            </a:pPr>
            <a:r>
              <a:rPr lang="en-US" b="1" u="sng" dirty="0" smtClean="0">
                <a:solidFill>
                  <a:srgbClr val="C00000"/>
                </a:solidFill>
              </a:rPr>
              <a:t>Fiscal Agent</a:t>
            </a:r>
          </a:p>
          <a:p>
            <a:pPr>
              <a:buNone/>
            </a:pPr>
            <a:r>
              <a:rPr lang="en-US" dirty="0" smtClean="0"/>
              <a:t>	Erie County Technical School Foundation 	501(c)3, all contributions tax deductible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800" b="1" dirty="0" smtClean="0">
                <a:solidFill>
                  <a:srgbClr val="C00000"/>
                </a:solidFill>
              </a:rPr>
              <a:t>Next Steps</a:t>
            </a:r>
          </a:p>
          <a:p>
            <a:pPr algn="ctr">
              <a:spcBef>
                <a:spcPts val="0"/>
              </a:spcBef>
              <a:buNone/>
            </a:pPr>
            <a:endParaRPr lang="en-US" sz="1600" b="1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Secure funding commitments in support of budget</a:t>
            </a:r>
          </a:p>
          <a:p>
            <a:pPr>
              <a:spcBef>
                <a:spcPts val="0"/>
              </a:spcBef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Identify candidate to fill Career Street executive director role</a:t>
            </a:r>
          </a:p>
          <a:p>
            <a:pPr>
              <a:spcBef>
                <a:spcPts val="0"/>
              </a:spcBef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Finalize Advisory Board commitments</a:t>
            </a:r>
          </a:p>
          <a:p>
            <a:pPr>
              <a:spcBef>
                <a:spcPts val="0"/>
              </a:spcBef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Populate Career Street website with initial “data” and roll out later this year</a:t>
            </a:r>
          </a:p>
          <a:p>
            <a:pPr>
              <a:buNone/>
            </a:pPr>
            <a:endParaRPr lang="en-US" sz="2600" dirty="0" smtClean="0"/>
          </a:p>
          <a:p>
            <a:pPr algn="ctr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716838" algn="r"/>
              </a:tabLst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648" y="533400"/>
            <a:ext cx="29936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264</Words>
  <Application>Microsoft Office PowerPoint</Application>
  <PresentationFormat>On-screen Show (4:3)</PresentationFormat>
  <Paragraphs>132</Paragraphs>
  <Slides>12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Presentation to  ECVT Foundation</vt:lpstr>
      <vt:lpstr>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Erie County Technical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Street Key Stakeholders Meeting</dc:title>
  <dc:creator>Aldo Jackson</dc:creator>
  <cp:lastModifiedBy>Aldo Jackson</cp:lastModifiedBy>
  <cp:revision>70</cp:revision>
  <dcterms:created xsi:type="dcterms:W3CDTF">2013-09-05T16:34:05Z</dcterms:created>
  <dcterms:modified xsi:type="dcterms:W3CDTF">2013-09-26T16:55:02Z</dcterms:modified>
</cp:coreProperties>
</file>